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48" r:id="rId2"/>
  </p:sldMasterIdLst>
  <p:notesMasterIdLst>
    <p:notesMasterId r:id="rId47"/>
  </p:notesMasterIdLst>
  <p:handoutMasterIdLst>
    <p:handoutMasterId r:id="rId48"/>
  </p:handoutMasterIdLst>
  <p:sldIdLst>
    <p:sldId id="271" r:id="rId3"/>
    <p:sldId id="275" r:id="rId4"/>
    <p:sldId id="702" r:id="rId5"/>
    <p:sldId id="325" r:id="rId6"/>
    <p:sldId id="474" r:id="rId7"/>
    <p:sldId id="472" r:id="rId8"/>
    <p:sldId id="475" r:id="rId9"/>
    <p:sldId id="476" r:id="rId10"/>
    <p:sldId id="625" r:id="rId11"/>
    <p:sldId id="477" r:id="rId12"/>
    <p:sldId id="592" r:id="rId13"/>
    <p:sldId id="593" r:id="rId14"/>
    <p:sldId id="594" r:id="rId15"/>
    <p:sldId id="478" r:id="rId16"/>
    <p:sldId id="479" r:id="rId17"/>
    <p:sldId id="334" r:id="rId18"/>
    <p:sldId id="480" r:id="rId19"/>
    <p:sldId id="481" r:id="rId20"/>
    <p:sldId id="482" r:id="rId21"/>
    <p:sldId id="483" r:id="rId22"/>
    <p:sldId id="484" r:id="rId23"/>
    <p:sldId id="595" r:id="rId24"/>
    <p:sldId id="598" r:id="rId25"/>
    <p:sldId id="599" r:id="rId26"/>
    <p:sldId id="486" r:id="rId27"/>
    <p:sldId id="487" r:id="rId28"/>
    <p:sldId id="600" r:id="rId29"/>
    <p:sldId id="601" r:id="rId30"/>
    <p:sldId id="602" r:id="rId31"/>
    <p:sldId id="603" r:id="rId32"/>
    <p:sldId id="604" r:id="rId33"/>
    <p:sldId id="335" r:id="rId34"/>
    <p:sldId id="488" r:id="rId35"/>
    <p:sldId id="489" r:id="rId36"/>
    <p:sldId id="605" r:id="rId37"/>
    <p:sldId id="606" r:id="rId38"/>
    <p:sldId id="490" r:id="rId39"/>
    <p:sldId id="491" r:id="rId40"/>
    <p:sldId id="336" r:id="rId41"/>
    <p:sldId id="492" r:id="rId42"/>
    <p:sldId id="608" r:id="rId43"/>
    <p:sldId id="607" r:id="rId44"/>
    <p:sldId id="493" r:id="rId45"/>
    <p:sldId id="609" r:id="rId46"/>
  </p:sldIdLst>
  <p:sldSz cx="9144000" cy="6858000" type="screen4x3"/>
  <p:notesSz cx="67310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C01"/>
    <a:srgbClr val="707070"/>
    <a:srgbClr val="EC9301"/>
    <a:srgbClr val="6FD900"/>
    <a:srgbClr val="949494"/>
    <a:srgbClr val="8E8E8E"/>
    <a:srgbClr val="848484"/>
    <a:srgbClr val="999999"/>
    <a:srgbClr val="969696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9" autoAdjust="0"/>
    <p:restoredTop sz="82195" autoAdjust="0"/>
  </p:normalViewPr>
  <p:slideViewPr>
    <p:cSldViewPr snapToGrid="0">
      <p:cViewPr>
        <p:scale>
          <a:sx n="66" d="100"/>
          <a:sy n="66" d="100"/>
        </p:scale>
        <p:origin x="-2262" y="-792"/>
      </p:cViewPr>
      <p:guideLst>
        <p:guide orient="horz" pos="1107"/>
        <p:guide orient="horz" pos="398"/>
        <p:guide orient="horz" pos="4100"/>
        <p:guide orient="horz" pos="3796"/>
        <p:guide orient="horz" pos="4236"/>
        <p:guide pos="5556"/>
        <p:guide pos="2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976" y="-90"/>
      </p:cViewPr>
      <p:guideLst>
        <p:guide orient="horz" pos="3104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6967" cy="4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90" tIns="43745" rIns="87490" bIns="43745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2529" y="0"/>
            <a:ext cx="2916967" cy="4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90" tIns="43745" rIns="87490" bIns="43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486C2372-4FB4-43E3-98EB-1B6B0B563107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61446"/>
            <a:ext cx="2916967" cy="4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90" tIns="43745" rIns="87490" bIns="43745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2529" y="9361446"/>
            <a:ext cx="2916967" cy="4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90" tIns="43745" rIns="87490" bIns="43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5D5613AA-5C72-4418-AC3A-2C84DB5EC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98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6967" cy="4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90" tIns="43745" rIns="87490" bIns="43745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2529" y="0"/>
            <a:ext cx="2916967" cy="4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90" tIns="43745" rIns="87490" bIns="43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4425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800" y="4680723"/>
            <a:ext cx="5385402" cy="443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90" tIns="43745" rIns="87490" bIns="43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1446"/>
            <a:ext cx="2916967" cy="4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90" tIns="43745" rIns="87490" bIns="43745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2529" y="9361446"/>
            <a:ext cx="2916967" cy="4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90" tIns="43745" rIns="87490" bIns="43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FDBF02BE-90BD-464A-A19D-3B2696636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1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_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366712" y="4123430"/>
            <a:ext cx="8453438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de-DE" sz="2400" dirty="0" err="1" smtClean="0">
                <a:latin typeface="Arial" panose="020B0604020202020204" pitchFamily="34" charset="0"/>
              </a:rPr>
              <a:t>Presenter‘s</a:t>
            </a:r>
            <a:r>
              <a:rPr lang="de-DE" sz="2400" dirty="0" smtClean="0">
                <a:latin typeface="Arial" panose="020B0604020202020204" pitchFamily="34" charset="0"/>
              </a:rPr>
              <a:t> Name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371600" y="3331135"/>
            <a:ext cx="6400800" cy="4600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5801" y="1564379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hangingPunct="1"/>
            <a:r>
              <a:rPr lang="en-US" sz="3200" kern="0" dirty="0" smtClean="0">
                <a:solidFill>
                  <a:srgbClr val="ED8C01"/>
                </a:solidFill>
              </a:rPr>
              <a:t>Title</a:t>
            </a:r>
            <a:endParaRPr lang="en-US" sz="3200" kern="0" dirty="0">
              <a:solidFill>
                <a:srgbClr val="ED8C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1132114" y="4746639"/>
            <a:ext cx="6691086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Affiliation</a:t>
            </a:r>
            <a:endParaRPr lang="de-DE" dirty="0"/>
          </a:p>
        </p:txBody>
      </p:sp>
      <p:sp>
        <p:nvSpPr>
          <p:cNvPr id="4" name="AutoShape 2" descr="Image result for Springer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32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41300"/>
            <a:ext cx="8569325" cy="56226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3024" y="704428"/>
            <a:ext cx="1394546" cy="499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 err="1" smtClean="0"/>
              <a:t>Figure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pringer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Image result for Springer Log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6" descr="Image result for Springer Logo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1181"/>
            <a:ext cx="9153524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3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C9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C931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C931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C931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C931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EC931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EC931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EC931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EC9313"/>
          </a:solidFill>
          <a:latin typeface="Arial" charset="0"/>
        </a:defRPr>
      </a:lvl9pPr>
    </p:titleStyle>
    <p:bodyStyle>
      <a:lvl1pPr marL="269875" indent="-26987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ED8C0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2714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2626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63638" indent="-2635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2626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14488" indent="-2714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2626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974850" indent="-18097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2626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432050" indent="-133350" algn="l" rtl="0" fontAlgn="base">
        <a:spcBef>
          <a:spcPct val="20000"/>
        </a:spcBef>
        <a:spcAft>
          <a:spcPct val="0"/>
        </a:spcAft>
        <a:buClr>
          <a:srgbClr val="62626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889250" indent="-133350" algn="l" rtl="0" fontAlgn="base">
        <a:spcBef>
          <a:spcPct val="20000"/>
        </a:spcBef>
        <a:spcAft>
          <a:spcPct val="0"/>
        </a:spcAft>
        <a:buClr>
          <a:srgbClr val="62626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346450" indent="-133350" algn="l" rtl="0" fontAlgn="base">
        <a:spcBef>
          <a:spcPct val="20000"/>
        </a:spcBef>
        <a:spcAft>
          <a:spcPct val="0"/>
        </a:spcAft>
        <a:buClr>
          <a:srgbClr val="62626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03650" indent="-133350" algn="l" rtl="0" fontAlgn="base">
        <a:spcBef>
          <a:spcPct val="20000"/>
        </a:spcBef>
        <a:spcAft>
          <a:spcPct val="0"/>
        </a:spcAft>
        <a:buClr>
          <a:srgbClr val="62626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41300"/>
            <a:ext cx="8569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upper line here</a:t>
            </a:r>
            <a:br>
              <a:rPr lang="en-US" dirty="0" smtClean="0"/>
            </a:br>
            <a:r>
              <a:rPr lang="en-US" dirty="0" smtClean="0"/>
              <a:t>second line here</a:t>
            </a: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 flipH="1">
            <a:off x="0" y="6178550"/>
            <a:ext cx="9144000" cy="0"/>
          </a:xfrm>
          <a:prstGeom prst="line">
            <a:avLst/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277812" y="6226266"/>
            <a:ext cx="3532187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en-US" sz="10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Meinard</a:t>
            </a:r>
            <a:r>
              <a:rPr lang="en-US" sz="10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 Müller: </a:t>
            </a:r>
            <a:r>
              <a: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Fundamentals of Music Processing</a:t>
            </a:r>
          </a:p>
          <a:p>
            <a:pPr marL="0" marR="0" indent="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© Springer </a:t>
            </a:r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</a:t>
            </a:r>
            <a:r>
              <a:rPr lang="de-DE" sz="1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Publishing </a:t>
            </a:r>
            <a:r>
              <a:rPr lang="de-DE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Switzerland</a:t>
            </a:r>
            <a:r>
              <a: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, 2015</a:t>
            </a: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4681536" y="6231753"/>
            <a:ext cx="4214361" cy="50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Chapter 7: Content-Based Audio Retrieval</a:t>
            </a:r>
          </a:p>
          <a:p>
            <a:pPr marL="0" marR="0" indent="0" algn="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Slide </a:t>
            </a:r>
            <a:r>
              <a:rPr lang="en-US" sz="10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fld id="{782BC965-5642-458D-B384-0F50C1C1F05B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marL="0" marR="0" indent="0" algn="r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C931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C931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C931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C931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EC931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EC931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EC931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EC9313"/>
          </a:solidFill>
          <a:latin typeface="Arial" charset="0"/>
        </a:defRPr>
      </a:lvl9pPr>
    </p:titleStyle>
    <p:bodyStyle>
      <a:lvl1pPr marL="269875" indent="-26987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ED8C0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2714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70707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63638" indent="-2635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70707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14488" indent="-2714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70707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974850" indent="-18097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70707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432050" indent="-133350" algn="l" rtl="0" fontAlgn="base">
        <a:spcBef>
          <a:spcPct val="20000"/>
        </a:spcBef>
        <a:spcAft>
          <a:spcPct val="0"/>
        </a:spcAft>
        <a:buClr>
          <a:srgbClr val="62626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889250" indent="-133350" algn="l" rtl="0" fontAlgn="base">
        <a:spcBef>
          <a:spcPct val="20000"/>
        </a:spcBef>
        <a:spcAft>
          <a:spcPct val="0"/>
        </a:spcAft>
        <a:buClr>
          <a:srgbClr val="62626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346450" indent="-133350" algn="l" rtl="0" fontAlgn="base">
        <a:spcBef>
          <a:spcPct val="20000"/>
        </a:spcBef>
        <a:spcAft>
          <a:spcPct val="0"/>
        </a:spcAft>
        <a:buClr>
          <a:srgbClr val="62626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03650" indent="-133350" algn="l" rtl="0" fontAlgn="base">
        <a:spcBef>
          <a:spcPct val="20000"/>
        </a:spcBef>
        <a:spcAft>
          <a:spcPct val="0"/>
        </a:spcAft>
        <a:buClr>
          <a:srgbClr val="62626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405"/>
            <a:ext cx="9144000" cy="1470025"/>
          </a:xfrm>
        </p:spPr>
        <p:txBody>
          <a:bodyPr/>
          <a:lstStyle/>
          <a:p>
            <a:r>
              <a:rPr lang="en-US" sz="3600" dirty="0" smtClean="0"/>
              <a:t>Fundamentals of Music 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2499462"/>
            <a:ext cx="9144000" cy="460035"/>
          </a:xfrm>
        </p:spPr>
        <p:txBody>
          <a:bodyPr/>
          <a:lstStyle/>
          <a:p>
            <a:r>
              <a:rPr lang="de-DE" dirty="0"/>
              <a:t>Chapter 7: Content-</a:t>
            </a:r>
            <a:r>
              <a:rPr lang="de-DE" dirty="0" err="1"/>
              <a:t>Based</a:t>
            </a:r>
            <a:r>
              <a:rPr lang="de-DE" dirty="0"/>
              <a:t> Audio </a:t>
            </a:r>
            <a:r>
              <a:rPr lang="de-DE" dirty="0" err="1"/>
              <a:t>Retrieval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6712" y="3511184"/>
            <a:ext cx="8453438" cy="457200"/>
          </a:xfrm>
        </p:spPr>
        <p:txBody>
          <a:bodyPr/>
          <a:lstStyle/>
          <a:p>
            <a:r>
              <a:rPr lang="en-US" dirty="0" err="1" smtClean="0"/>
              <a:t>Meinard</a:t>
            </a:r>
            <a:r>
              <a:rPr lang="en-US" dirty="0" smtClean="0"/>
              <a:t> Müller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73972" y="3924836"/>
            <a:ext cx="8453438" cy="457200"/>
          </a:xfrm>
        </p:spPr>
        <p:txBody>
          <a:bodyPr/>
          <a:lstStyle/>
          <a:p>
            <a:r>
              <a:rPr lang="en-US" dirty="0" smtClean="0"/>
              <a:t>International Audio Laboratories Erlangen</a:t>
            </a:r>
            <a:endParaRPr lang="en-US" dirty="0"/>
          </a:p>
        </p:txBody>
      </p:sp>
      <p:sp>
        <p:nvSpPr>
          <p:cNvPr id="7" name="AutoShape 4" descr="Image result for Spring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6" descr="Image result for Springer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" name="Picture 8" descr="Springer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789121"/>
            <a:ext cx="2273300" cy="8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499" y="5770985"/>
            <a:ext cx="1725413" cy="859257"/>
          </a:xfrm>
          <a:prstGeom prst="rect">
            <a:avLst/>
          </a:prstGeom>
        </p:spPr>
      </p:pic>
      <p:sp>
        <p:nvSpPr>
          <p:cNvPr id="13" name="Content Placeholder 3"/>
          <p:cNvSpPr>
            <a:spLocks noGrp="1"/>
          </p:cNvSpPr>
          <p:nvPr>
            <p:ph sz="quarter" idx="11"/>
          </p:nvPr>
        </p:nvSpPr>
        <p:spPr>
          <a:xfrm>
            <a:off x="366712" y="4539884"/>
            <a:ext cx="8453438" cy="457200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www.music-processing.de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</a:t>
            </a:r>
            <a:r>
              <a:rPr lang="de-DE" dirty="0" smtClean="0"/>
              <a:t>.1 </a:t>
            </a:r>
            <a:r>
              <a:rPr lang="de-DE" dirty="0"/>
              <a:t>Audio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7.5</a:t>
            </a:r>
            <a:endParaRPr lang="de-DE" dirty="0"/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2227542"/>
            <a:ext cx="5196850" cy="262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05" y="2239451"/>
            <a:ext cx="3408203" cy="25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5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1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05" y="2239451"/>
            <a:ext cx="3408203" cy="25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</a:t>
            </a:r>
            <a:r>
              <a:rPr lang="de-DE" dirty="0" smtClean="0"/>
              <a:t>.1 </a:t>
            </a:r>
            <a:r>
              <a:rPr lang="de-DE" dirty="0"/>
              <a:t>Audio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7.5</a:t>
            </a:r>
            <a:endParaRPr lang="de-DE" dirty="0"/>
          </a:p>
        </p:txBody>
      </p:sp>
      <p:pic>
        <p:nvPicPr>
          <p:cNvPr id="1751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2227542"/>
            <a:ext cx="5191730" cy="262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6742306" y="4718292"/>
            <a:ext cx="0" cy="575269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02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1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05" y="2239451"/>
            <a:ext cx="3408203" cy="25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</a:t>
            </a:r>
            <a:r>
              <a:rPr lang="de-DE" dirty="0" smtClean="0"/>
              <a:t>.1 </a:t>
            </a:r>
            <a:r>
              <a:rPr lang="de-DE" dirty="0"/>
              <a:t>Audio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7.5</a:t>
            </a:r>
            <a:endParaRPr lang="de-DE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758306" y="4718292"/>
            <a:ext cx="0" cy="575269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2227542"/>
            <a:ext cx="5201970" cy="262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02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1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05" y="2239451"/>
            <a:ext cx="3408203" cy="25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</a:t>
            </a:r>
            <a:r>
              <a:rPr lang="de-DE" dirty="0" smtClean="0"/>
              <a:t>.1 </a:t>
            </a:r>
            <a:r>
              <a:rPr lang="de-DE" dirty="0"/>
              <a:t>Audio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7.5</a:t>
            </a:r>
            <a:endParaRPr lang="de-DE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825106" y="4718292"/>
            <a:ext cx="0" cy="575269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2222071"/>
            <a:ext cx="5191730" cy="262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02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</a:t>
            </a:r>
            <a:r>
              <a:rPr lang="de-DE" dirty="0" smtClean="0"/>
              <a:t>.1 </a:t>
            </a:r>
            <a:r>
              <a:rPr lang="de-DE" dirty="0"/>
              <a:t>Audio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7.6</a:t>
            </a:r>
            <a:endParaRPr lang="de-DE" dirty="0"/>
          </a:p>
        </p:txBody>
      </p:sp>
      <p:pic>
        <p:nvPicPr>
          <p:cNvPr id="1761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445792"/>
            <a:ext cx="5711825" cy="265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43" y="1301969"/>
            <a:ext cx="2847682" cy="195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69" y="1301969"/>
            <a:ext cx="1591190" cy="18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55" y="1301969"/>
            <a:ext cx="1437558" cy="147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50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</a:t>
            </a:r>
            <a:r>
              <a:rPr lang="de-DE" dirty="0" smtClean="0"/>
              <a:t>.1 </a:t>
            </a:r>
            <a:r>
              <a:rPr lang="de-DE" dirty="0"/>
              <a:t>Audio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7.7</a:t>
            </a:r>
            <a:endParaRPr lang="de-DE" dirty="0"/>
          </a:p>
        </p:txBody>
      </p:sp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2679700"/>
            <a:ext cx="2486186" cy="215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679700"/>
            <a:ext cx="296055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679700"/>
            <a:ext cx="257830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50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7.2 </a:t>
            </a:r>
            <a:r>
              <a:rPr lang="de-DE" dirty="0"/>
              <a:t>Audio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7.8</a:t>
            </a:r>
            <a:endParaRPr lang="de-DE" dirty="0"/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04" y="1047750"/>
            <a:ext cx="564789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103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7.2 </a:t>
            </a:r>
            <a:r>
              <a:rPr lang="de-DE" dirty="0"/>
              <a:t>Audio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7.9</a:t>
            </a:r>
            <a:endParaRPr lang="de-DE" dirty="0"/>
          </a:p>
        </p:txBody>
      </p:sp>
      <p:pic>
        <p:nvPicPr>
          <p:cNvPr id="1792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95" y="3784053"/>
            <a:ext cx="3335075" cy="220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1" y="3794759"/>
            <a:ext cx="3511734" cy="21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95" y="1498599"/>
            <a:ext cx="3993525" cy="218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0" y="1497835"/>
            <a:ext cx="4089881" cy="217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176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7.2 </a:t>
            </a:r>
            <a:r>
              <a:rPr lang="de-DE" dirty="0"/>
              <a:t>Audio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7.10</a:t>
            </a:r>
            <a:endParaRPr lang="de-DE" dirty="0"/>
          </a:p>
        </p:txBody>
      </p:sp>
      <p:pic>
        <p:nvPicPr>
          <p:cNvPr id="6" name="Picture 28" descr="Z:\Private\Publications\Mueller_Book_TenLecturesMusicProcessing\book\Figures_Chapter07_AudioRetr\matlab\AudioRetr_AM_Feat_VarChroma_Beet_Bernstein_CE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66" y="4427642"/>
            <a:ext cx="324485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Z:\Private\Publications\Mueller_Book_TenLecturesMusicProcessing\book\Figures_Chapter07_AudioRetr\matlab\AudioRetr_AM_Feat_VarChroma_Beet_Bernstein_CP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66" y="2715311"/>
            <a:ext cx="324485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1" descr="Z:\Private\Publications\Mueller_Book_TenLecturesMusicProcessing\book\Figures_Chapter07_AudioRetr\matlab\AudioRetr_AM_Feat_VarChroma_Beet_Karajan_CE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98" y="4427642"/>
            <a:ext cx="324485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Z:\Private\Publications\Mueller_Book_TenLecturesMusicProcessing\book\Figures_Chapter07_AudioRetr\matlab\AudioRetr_AM_Feat_VarChroma_Beet_Karajan_CP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98" y="2715311"/>
            <a:ext cx="324485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" descr="Z:\Private\Publications\Mueller_Book_TenLecturesMusicProcessing\book\Figures_Chapter07_AudioRetr\matlab\AudioRetr_AM_Feat_VarChroma_Beet_Bernstein_C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66" y="1046639"/>
            <a:ext cx="324485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Z:\Private\Publications\Mueller_Book_TenLecturesMusicProcessing\book\Figures_Chapter07_AudioRetr\matlab\AudioRetr_AM_Feat_VarChroma_Beet_Karajan_C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98" y="1046639"/>
            <a:ext cx="324485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68200" y="5830992"/>
            <a:ext cx="10679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000" dirty="0">
                <a:solidFill>
                  <a:srgbClr val="000000"/>
                </a:solidFill>
              </a:rPr>
              <a:t>Time (</a:t>
            </a:r>
            <a:r>
              <a:rPr lang="de-DE" altLang="de-DE" sz="1000" dirty="0" err="1" smtClean="0">
                <a:solidFill>
                  <a:srgbClr val="000000"/>
                </a:solidFill>
              </a:rPr>
              <a:t>samples</a:t>
            </a:r>
            <a:r>
              <a:rPr lang="de-DE" altLang="de-DE" sz="1000" dirty="0" smtClean="0">
                <a:solidFill>
                  <a:srgbClr val="000000"/>
                </a:solidFill>
              </a:rPr>
              <a:t>)</a:t>
            </a:r>
            <a:endParaRPr lang="en-US" altLang="de-DE" sz="1000" dirty="0">
              <a:solidFill>
                <a:srgbClr val="000000"/>
              </a:solidFill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6686371" y="5830992"/>
            <a:ext cx="10679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000" dirty="0">
                <a:solidFill>
                  <a:srgbClr val="000000"/>
                </a:solidFill>
              </a:rPr>
              <a:t>Time (</a:t>
            </a:r>
            <a:r>
              <a:rPr lang="de-DE" altLang="de-DE" sz="1000" dirty="0" err="1" smtClean="0">
                <a:solidFill>
                  <a:srgbClr val="000000"/>
                </a:solidFill>
              </a:rPr>
              <a:t>samples</a:t>
            </a:r>
            <a:r>
              <a:rPr lang="de-DE" altLang="de-DE" sz="1000" dirty="0" smtClean="0">
                <a:solidFill>
                  <a:srgbClr val="000000"/>
                </a:solidFill>
              </a:rPr>
              <a:t>)</a:t>
            </a:r>
            <a:endParaRPr lang="en-US" altLang="de-DE" sz="1000" dirty="0">
              <a:solidFill>
                <a:srgbClr val="000000"/>
              </a:solidFill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7938" y="4089297"/>
            <a:ext cx="10679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000" dirty="0">
                <a:solidFill>
                  <a:srgbClr val="000000"/>
                </a:solidFill>
              </a:rPr>
              <a:t>Time (</a:t>
            </a:r>
            <a:r>
              <a:rPr lang="de-DE" altLang="de-DE" sz="1000" dirty="0" err="1" smtClean="0">
                <a:solidFill>
                  <a:srgbClr val="000000"/>
                </a:solidFill>
              </a:rPr>
              <a:t>samples</a:t>
            </a:r>
            <a:r>
              <a:rPr lang="de-DE" altLang="de-DE" sz="1000" dirty="0" smtClean="0">
                <a:solidFill>
                  <a:srgbClr val="000000"/>
                </a:solidFill>
              </a:rPr>
              <a:t>)</a:t>
            </a:r>
            <a:endParaRPr lang="en-US" altLang="de-DE" sz="1000" dirty="0">
              <a:solidFill>
                <a:srgbClr val="000000"/>
              </a:solidFill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6686109" y="4089297"/>
            <a:ext cx="10679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000" dirty="0">
                <a:solidFill>
                  <a:srgbClr val="000000"/>
                </a:solidFill>
              </a:rPr>
              <a:t>Time (</a:t>
            </a:r>
            <a:r>
              <a:rPr lang="de-DE" altLang="de-DE" sz="1000" dirty="0" err="1" smtClean="0">
                <a:solidFill>
                  <a:srgbClr val="000000"/>
                </a:solidFill>
              </a:rPr>
              <a:t>samples</a:t>
            </a:r>
            <a:r>
              <a:rPr lang="de-DE" altLang="de-DE" sz="1000" dirty="0" smtClean="0">
                <a:solidFill>
                  <a:srgbClr val="000000"/>
                </a:solidFill>
              </a:rPr>
              <a:t>)</a:t>
            </a:r>
            <a:endParaRPr lang="en-US" altLang="de-DE" sz="1000" dirty="0">
              <a:solidFill>
                <a:srgbClr val="000000"/>
              </a:solidFill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7938" y="2420625"/>
            <a:ext cx="10679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000" dirty="0">
                <a:solidFill>
                  <a:srgbClr val="000000"/>
                </a:solidFill>
              </a:rPr>
              <a:t>Time (</a:t>
            </a:r>
            <a:r>
              <a:rPr lang="de-DE" altLang="de-DE" sz="1000" dirty="0" err="1" smtClean="0">
                <a:solidFill>
                  <a:srgbClr val="000000"/>
                </a:solidFill>
              </a:rPr>
              <a:t>samples</a:t>
            </a:r>
            <a:r>
              <a:rPr lang="de-DE" altLang="de-DE" sz="1000" dirty="0" smtClean="0">
                <a:solidFill>
                  <a:srgbClr val="000000"/>
                </a:solidFill>
              </a:rPr>
              <a:t>)</a:t>
            </a:r>
            <a:endParaRPr lang="en-US" altLang="de-DE" sz="1000" dirty="0">
              <a:solidFill>
                <a:srgbClr val="000000"/>
              </a:solidFill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6686109" y="2420625"/>
            <a:ext cx="10679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000" dirty="0">
                <a:solidFill>
                  <a:srgbClr val="000000"/>
                </a:solidFill>
              </a:rPr>
              <a:t>Time (</a:t>
            </a:r>
            <a:r>
              <a:rPr lang="de-DE" altLang="de-DE" sz="1000" dirty="0" err="1" smtClean="0">
                <a:solidFill>
                  <a:srgbClr val="000000"/>
                </a:solidFill>
              </a:rPr>
              <a:t>samples</a:t>
            </a:r>
            <a:r>
              <a:rPr lang="de-DE" altLang="de-DE" sz="1000" dirty="0" smtClean="0">
                <a:solidFill>
                  <a:srgbClr val="000000"/>
                </a:solidFill>
              </a:rPr>
              <a:t>)</a:t>
            </a:r>
            <a:endParaRPr lang="en-US" altLang="de-DE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76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7.2 </a:t>
            </a:r>
            <a:r>
              <a:rPr lang="de-DE" dirty="0"/>
              <a:t>Audio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7.11</a:t>
            </a:r>
            <a:endParaRPr lang="de-DE" dirty="0"/>
          </a:p>
        </p:txBody>
      </p: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5" y="1828799"/>
            <a:ext cx="831393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17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Book: </a:t>
            </a:r>
            <a:r>
              <a:rPr lang="de-DE" dirty="0" err="1" smtClean="0"/>
              <a:t>Fundamentals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Music Processing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2" y="1347107"/>
            <a:ext cx="1747461" cy="232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14061" y="1372383"/>
            <a:ext cx="52263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Meinard</a:t>
            </a:r>
            <a:r>
              <a:rPr lang="en-US" sz="2000" dirty="0"/>
              <a:t> </a:t>
            </a:r>
            <a:r>
              <a:rPr lang="en-US" sz="2000" dirty="0" smtClean="0"/>
              <a:t>Müller</a:t>
            </a:r>
            <a:endParaRPr lang="en-US" sz="2000" dirty="0"/>
          </a:p>
          <a:p>
            <a:r>
              <a:rPr lang="en-US" sz="2000" dirty="0"/>
              <a:t>Fundamentals of Music Processing</a:t>
            </a:r>
          </a:p>
          <a:p>
            <a:r>
              <a:rPr lang="en-US" sz="2000" dirty="0"/>
              <a:t>Audio, Analysis, Algorithms, </a:t>
            </a:r>
            <a:r>
              <a:rPr lang="en-US" sz="2000" dirty="0" smtClean="0"/>
              <a:t>Applications</a:t>
            </a:r>
            <a:endParaRPr lang="en-US" sz="2000" dirty="0"/>
          </a:p>
          <a:p>
            <a:r>
              <a:rPr lang="en-US" sz="2000" dirty="0"/>
              <a:t>483 p., 249 illus., 30 illus. in </a:t>
            </a:r>
            <a:r>
              <a:rPr lang="en-US" sz="2000" dirty="0" smtClean="0"/>
              <a:t>color, hardcover</a:t>
            </a:r>
            <a:endParaRPr lang="en-US" sz="2000" dirty="0"/>
          </a:p>
          <a:p>
            <a:r>
              <a:rPr lang="en-US" sz="2000" dirty="0"/>
              <a:t>ISBN: 978-3-319-21944-8</a:t>
            </a:r>
          </a:p>
          <a:p>
            <a:r>
              <a:rPr lang="en-US" sz="2000" dirty="0"/>
              <a:t>Springer, 2015</a:t>
            </a:r>
            <a:endParaRPr lang="de-D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614061" y="3599577"/>
            <a:ext cx="3150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Accompanying</a:t>
            </a:r>
            <a:r>
              <a:rPr lang="de-DE" sz="2000" dirty="0" smtClean="0"/>
              <a:t> </a:t>
            </a:r>
            <a:r>
              <a:rPr lang="de-DE" sz="2000" dirty="0" err="1" smtClean="0"/>
              <a:t>website</a:t>
            </a:r>
            <a:r>
              <a:rPr lang="de-DE" sz="2000" dirty="0" smtClean="0"/>
              <a:t>: </a:t>
            </a:r>
          </a:p>
          <a:p>
            <a:r>
              <a:rPr lang="de-DE" sz="2000" dirty="0" smtClean="0"/>
              <a:t>www.music-processing.de</a:t>
            </a:r>
            <a:endParaRPr lang="de-DE" sz="2000" dirty="0"/>
          </a:p>
        </p:txBody>
      </p:sp>
      <p:pic>
        <p:nvPicPr>
          <p:cNvPr id="1026" name="Picture 2" descr="Z:\Private\Publications\Mueller_Book_FundamentalsMusicProcessing\Springer\Buchdruck_Cover_Endorsement\CoverFront_97833192194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2" y="1347106"/>
            <a:ext cx="2835048" cy="425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7.2 </a:t>
            </a:r>
            <a:r>
              <a:rPr lang="de-DE" dirty="0"/>
              <a:t>Audio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7.12</a:t>
            </a:r>
            <a:endParaRPr lang="de-DE" dirty="0"/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1" y="1549400"/>
            <a:ext cx="8741521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1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7.2 </a:t>
            </a:r>
            <a:r>
              <a:rPr lang="de-DE" dirty="0"/>
              <a:t>Audio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7.13</a:t>
            </a:r>
            <a:endParaRPr lang="de-DE" dirty="0"/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76" y="2133599"/>
            <a:ext cx="7593623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176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7.2 </a:t>
            </a:r>
            <a:r>
              <a:rPr lang="de-DE" dirty="0"/>
              <a:t>Audio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7.14</a:t>
            </a:r>
            <a:endParaRPr lang="de-DE" dirty="0"/>
          </a:p>
        </p:txBody>
      </p:sp>
      <p:pic>
        <p:nvPicPr>
          <p:cNvPr id="18432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71" y="4899813"/>
            <a:ext cx="4021246" cy="112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421" y="3826084"/>
            <a:ext cx="4491525" cy="109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71" y="2716005"/>
            <a:ext cx="4021246" cy="112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421" y="1639307"/>
            <a:ext cx="4491527" cy="108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3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421" y="546098"/>
            <a:ext cx="4491527" cy="108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888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7.2 </a:t>
            </a:r>
            <a:r>
              <a:rPr lang="de-DE" dirty="0"/>
              <a:t>Audio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7.14</a:t>
            </a:r>
            <a:endParaRPr lang="de-DE" dirty="0"/>
          </a:p>
        </p:txBody>
      </p:sp>
      <p:pic>
        <p:nvPicPr>
          <p:cNvPr id="1843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3" y="3812762"/>
            <a:ext cx="8001883" cy="224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1" t="-1" b="15753"/>
          <a:stretch/>
        </p:blipFill>
        <p:spPr bwMode="auto">
          <a:xfrm>
            <a:off x="952500" y="1619251"/>
            <a:ext cx="8023296" cy="182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1"/>
          <p:cNvSpPr txBox="1">
            <a:spLocks noChangeArrowheads="1"/>
          </p:cNvSpPr>
          <p:nvPr/>
        </p:nvSpPr>
        <p:spPr bwMode="auto">
          <a:xfrm rot="16200000">
            <a:off x="270653" y="2357718"/>
            <a:ext cx="11608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400" dirty="0" err="1" smtClean="0">
                <a:solidFill>
                  <a:srgbClr val="000000"/>
                </a:solidFill>
              </a:rPr>
              <a:t>Sequence</a:t>
            </a:r>
            <a:r>
              <a:rPr lang="de-DE" altLang="de-DE" sz="1400" dirty="0">
                <a:solidFill>
                  <a:srgbClr val="000000"/>
                </a:solidFill>
              </a:rPr>
              <a:t> </a:t>
            </a:r>
            <a:r>
              <a:rPr lang="de-DE" altLang="de-DE" sz="1400" i="1" dirty="0" smtClean="0">
                <a:solidFill>
                  <a:srgbClr val="000000"/>
                </a:solidFill>
              </a:rPr>
              <a:t>X</a:t>
            </a:r>
            <a:endParaRPr lang="en-US" altLang="de-DE" sz="1400" dirty="0">
              <a:solidFill>
                <a:srgbClr val="000000"/>
              </a:solidFill>
            </a:endParaRPr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1121694" y="3443604"/>
            <a:ext cx="1157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400" dirty="0" err="1" smtClean="0">
                <a:solidFill>
                  <a:srgbClr val="000000"/>
                </a:solidFill>
              </a:rPr>
              <a:t>Sequence</a:t>
            </a:r>
            <a:r>
              <a:rPr lang="de-DE" altLang="de-DE" sz="1400" dirty="0" smtClean="0">
                <a:solidFill>
                  <a:srgbClr val="000000"/>
                </a:solidFill>
              </a:rPr>
              <a:t> </a:t>
            </a:r>
            <a:r>
              <a:rPr lang="de-DE" altLang="de-DE" sz="1400" i="1" dirty="0" smtClean="0">
                <a:solidFill>
                  <a:srgbClr val="000000"/>
                </a:solidFill>
              </a:rPr>
              <a:t>Y</a:t>
            </a:r>
            <a:endParaRPr lang="en-US" altLang="de-DE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7.2 </a:t>
            </a:r>
            <a:r>
              <a:rPr lang="de-DE" dirty="0"/>
              <a:t>Audio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7.14</a:t>
            </a:r>
            <a:endParaRPr lang="de-DE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1" b="14607"/>
          <a:stretch/>
        </p:blipFill>
        <p:spPr bwMode="auto">
          <a:xfrm>
            <a:off x="954000" y="1620000"/>
            <a:ext cx="8023296" cy="185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5" y="3807275"/>
            <a:ext cx="8001881" cy="223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 rot="16200000">
            <a:off x="270653" y="2357718"/>
            <a:ext cx="11608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400" dirty="0" err="1" smtClean="0">
                <a:solidFill>
                  <a:srgbClr val="000000"/>
                </a:solidFill>
              </a:rPr>
              <a:t>Sequence</a:t>
            </a:r>
            <a:r>
              <a:rPr lang="de-DE" altLang="de-DE" sz="1400" dirty="0">
                <a:solidFill>
                  <a:srgbClr val="000000"/>
                </a:solidFill>
              </a:rPr>
              <a:t> </a:t>
            </a:r>
            <a:r>
              <a:rPr lang="de-DE" altLang="de-DE" sz="1400" i="1" dirty="0" smtClean="0">
                <a:solidFill>
                  <a:srgbClr val="000000"/>
                </a:solidFill>
              </a:rPr>
              <a:t>X</a:t>
            </a:r>
            <a:endParaRPr lang="en-US" altLang="de-DE" sz="1400" dirty="0">
              <a:solidFill>
                <a:srgbClr val="000000"/>
              </a:solidFill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121694" y="3443604"/>
            <a:ext cx="1157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400" dirty="0" err="1" smtClean="0">
                <a:solidFill>
                  <a:srgbClr val="000000"/>
                </a:solidFill>
              </a:rPr>
              <a:t>Sequence</a:t>
            </a:r>
            <a:r>
              <a:rPr lang="de-DE" altLang="de-DE" sz="1400" dirty="0" smtClean="0">
                <a:solidFill>
                  <a:srgbClr val="000000"/>
                </a:solidFill>
              </a:rPr>
              <a:t> </a:t>
            </a:r>
            <a:r>
              <a:rPr lang="de-DE" altLang="de-DE" sz="1400" i="1" dirty="0" smtClean="0">
                <a:solidFill>
                  <a:srgbClr val="000000"/>
                </a:solidFill>
              </a:rPr>
              <a:t>Y</a:t>
            </a:r>
            <a:endParaRPr lang="en-US" altLang="de-DE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7.2 </a:t>
            </a:r>
            <a:r>
              <a:rPr lang="de-DE" dirty="0"/>
              <a:t>Audio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7.15</a:t>
            </a:r>
            <a:endParaRPr lang="de-DE" dirty="0"/>
          </a:p>
        </p:txBody>
      </p:sp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44" y="4319451"/>
            <a:ext cx="6615631" cy="183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61" y="790589"/>
            <a:ext cx="7386338" cy="177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61" y="2527082"/>
            <a:ext cx="7386338" cy="176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1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7.2 </a:t>
            </a:r>
            <a:r>
              <a:rPr lang="de-DE" dirty="0"/>
              <a:t>Audio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7.16</a:t>
            </a:r>
            <a:endParaRPr lang="de-DE" dirty="0"/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26" y="478971"/>
            <a:ext cx="4822233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176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7.2 </a:t>
            </a:r>
            <a:r>
              <a:rPr lang="de-DE" dirty="0"/>
              <a:t>Audio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7.16</a:t>
            </a:r>
            <a:endParaRPr lang="de-DE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35" y="2047094"/>
            <a:ext cx="9053165" cy="193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55" y="4292019"/>
            <a:ext cx="7075252" cy="59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270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7.2 </a:t>
            </a:r>
            <a:r>
              <a:rPr lang="de-DE" dirty="0"/>
              <a:t>Audio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7.16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55" y="4292019"/>
            <a:ext cx="7075252" cy="59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35" y="2047094"/>
            <a:ext cx="9053165" cy="193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12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7.2 </a:t>
            </a:r>
            <a:r>
              <a:rPr lang="de-DE" dirty="0"/>
              <a:t>Audio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7.16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55" y="4292019"/>
            <a:ext cx="7075252" cy="59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35" y="2047094"/>
            <a:ext cx="9053165" cy="193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1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Chapter 7</a:t>
            </a:r>
            <a:r>
              <a:rPr lang="de-DE" dirty="0"/>
              <a:t>: Content-</a:t>
            </a:r>
            <a:r>
              <a:rPr lang="de-DE" dirty="0" err="1"/>
              <a:t>Based</a:t>
            </a:r>
            <a:r>
              <a:rPr lang="de-DE" dirty="0"/>
              <a:t> Audio </a:t>
            </a:r>
            <a:r>
              <a:rPr lang="de-DE" dirty="0" err="1"/>
              <a:t>Retrieval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561297" y="1087840"/>
            <a:ext cx="34742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7.1	</a:t>
            </a:r>
            <a:r>
              <a:rPr lang="en-US" sz="2000" dirty="0"/>
              <a:t>Audio Identification</a:t>
            </a:r>
          </a:p>
          <a:p>
            <a:r>
              <a:rPr lang="en-US" sz="2000" dirty="0" smtClean="0"/>
              <a:t>7.2	Audio </a:t>
            </a:r>
            <a:r>
              <a:rPr lang="en-US" sz="2000" dirty="0"/>
              <a:t>Matching</a:t>
            </a:r>
          </a:p>
          <a:p>
            <a:r>
              <a:rPr lang="en-US" sz="2000" dirty="0" smtClean="0"/>
              <a:t>7.3	Version </a:t>
            </a:r>
            <a:r>
              <a:rPr lang="en-US" sz="2000" dirty="0"/>
              <a:t>Identification</a:t>
            </a:r>
          </a:p>
          <a:p>
            <a:r>
              <a:rPr lang="en-US" sz="2000" dirty="0" smtClean="0"/>
              <a:t>7.4	Further </a:t>
            </a:r>
            <a:r>
              <a:rPr lang="en-US" sz="2000" dirty="0"/>
              <a:t>Notes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61297" y="2984492"/>
            <a:ext cx="81763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One important topic in information retrieval is concerned with the development of search engines that enable users to explore music collections in a flexible and intuitive way. In Chapter 7, we discuss audio retrieval strategies that follow the query-by-example paradigm: given an audio query, the task is to retrieve all documents that are somehow similar or related to the query. Starting with audio identification, a technique used in many commercial applications such as </a:t>
            </a:r>
            <a:r>
              <a:rPr lang="en-US" dirty="0" err="1"/>
              <a:t>Shazam</a:t>
            </a:r>
            <a:r>
              <a:rPr lang="en-US" dirty="0"/>
              <a:t>, we study various retrieval strategies to handle different degrees of similarity. Furthermore, considering efficiency issues, we discuss fundamental indexing techniques based on inverted lists—a concept originally used in text retrieval.</a:t>
            </a:r>
            <a:endParaRPr lang="de-DE" dirty="0"/>
          </a:p>
        </p:txBody>
      </p:sp>
      <p:pic>
        <p:nvPicPr>
          <p:cNvPr id="7" name="Picture 2" descr="AudioRetr_Teas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1606"/>
            <a:ext cx="2031997" cy="95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7.2 </a:t>
            </a:r>
            <a:r>
              <a:rPr lang="de-DE" dirty="0"/>
              <a:t>Audio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7.16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55" y="4292019"/>
            <a:ext cx="7075252" cy="59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35" y="2047094"/>
            <a:ext cx="9053165" cy="193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12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7.2 </a:t>
            </a:r>
            <a:r>
              <a:rPr lang="de-DE" dirty="0"/>
              <a:t>Audio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7.16</a:t>
            </a:r>
            <a:endParaRPr lang="de-DE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35" y="2047094"/>
            <a:ext cx="9053165" cy="193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55" y="4292019"/>
            <a:ext cx="7075252" cy="59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012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7.3 </a:t>
            </a:r>
            <a:r>
              <a:rPr lang="de-DE" dirty="0"/>
              <a:t>Version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7.17</a:t>
            </a:r>
            <a:endParaRPr lang="de-DE" dirty="0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34" y="1175658"/>
            <a:ext cx="7041166" cy="470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103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7.3 </a:t>
            </a:r>
            <a:r>
              <a:rPr lang="de-DE" dirty="0"/>
              <a:t>Version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7.18</a:t>
            </a:r>
            <a:endParaRPr lang="de-DE" dirty="0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3" y="2148114"/>
            <a:ext cx="8119063" cy="299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591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7" y="1524604"/>
            <a:ext cx="8011886" cy="406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7.3 </a:t>
            </a:r>
            <a:r>
              <a:rPr lang="de-DE" dirty="0"/>
              <a:t>Version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7.19</a:t>
            </a:r>
            <a:endParaRPr lang="de-DE" dirty="0"/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 rot="16200000">
            <a:off x="223698" y="3383370"/>
            <a:ext cx="15908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600" dirty="0">
                <a:solidFill>
                  <a:srgbClr val="000000"/>
                </a:solidFill>
              </a:rPr>
              <a:t>Time (</a:t>
            </a:r>
            <a:r>
              <a:rPr lang="de-DE" altLang="de-DE" sz="1600" dirty="0" err="1">
                <a:solidFill>
                  <a:srgbClr val="000000"/>
                </a:solidFill>
              </a:rPr>
              <a:t>seconds</a:t>
            </a:r>
            <a:r>
              <a:rPr lang="de-DE" altLang="de-DE" sz="1600" dirty="0">
                <a:solidFill>
                  <a:srgbClr val="000000"/>
                </a:solidFill>
              </a:rPr>
              <a:t>)</a:t>
            </a:r>
            <a:endParaRPr lang="en-US" altLang="de-DE" sz="1600" dirty="0">
              <a:solidFill>
                <a:srgbClr val="000000"/>
              </a:solidFill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3544104" y="5387880"/>
            <a:ext cx="15908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600" dirty="0">
                <a:solidFill>
                  <a:srgbClr val="000000"/>
                </a:solidFill>
              </a:rPr>
              <a:t>Time (</a:t>
            </a:r>
            <a:r>
              <a:rPr lang="de-DE" altLang="de-DE" sz="1600" dirty="0" err="1">
                <a:solidFill>
                  <a:srgbClr val="000000"/>
                </a:solidFill>
              </a:rPr>
              <a:t>seconds</a:t>
            </a:r>
            <a:r>
              <a:rPr lang="de-DE" altLang="de-DE" sz="1600" dirty="0">
                <a:solidFill>
                  <a:srgbClr val="000000"/>
                </a:solidFill>
              </a:rPr>
              <a:t>)</a:t>
            </a:r>
            <a:endParaRPr lang="en-US" alt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91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68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7" y="1524604"/>
            <a:ext cx="8011886" cy="406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7.3 </a:t>
            </a:r>
            <a:r>
              <a:rPr lang="de-DE" dirty="0"/>
              <a:t>Version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7.19</a:t>
            </a:r>
            <a:endParaRPr lang="de-DE" dirty="0"/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 rot="16200000">
            <a:off x="223698" y="3383370"/>
            <a:ext cx="15908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600" dirty="0">
                <a:solidFill>
                  <a:srgbClr val="000000"/>
                </a:solidFill>
              </a:rPr>
              <a:t>Time (</a:t>
            </a:r>
            <a:r>
              <a:rPr lang="de-DE" altLang="de-DE" sz="1600" dirty="0" err="1">
                <a:solidFill>
                  <a:srgbClr val="000000"/>
                </a:solidFill>
              </a:rPr>
              <a:t>seconds</a:t>
            </a:r>
            <a:r>
              <a:rPr lang="de-DE" altLang="de-DE" sz="1600" dirty="0">
                <a:solidFill>
                  <a:srgbClr val="000000"/>
                </a:solidFill>
              </a:rPr>
              <a:t>)</a:t>
            </a:r>
            <a:endParaRPr lang="en-US" altLang="de-DE" sz="1600" dirty="0">
              <a:solidFill>
                <a:srgbClr val="000000"/>
              </a:solidFill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3544104" y="5387880"/>
            <a:ext cx="15908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600" dirty="0">
                <a:solidFill>
                  <a:srgbClr val="000000"/>
                </a:solidFill>
              </a:rPr>
              <a:t>Time (</a:t>
            </a:r>
            <a:r>
              <a:rPr lang="de-DE" altLang="de-DE" sz="1600" dirty="0" err="1">
                <a:solidFill>
                  <a:srgbClr val="000000"/>
                </a:solidFill>
              </a:rPr>
              <a:t>seconds</a:t>
            </a:r>
            <a:r>
              <a:rPr lang="de-DE" altLang="de-DE" sz="1600" dirty="0">
                <a:solidFill>
                  <a:srgbClr val="000000"/>
                </a:solidFill>
              </a:rPr>
              <a:t>)</a:t>
            </a:r>
            <a:endParaRPr lang="en-US" alt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44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7.3 </a:t>
            </a:r>
            <a:r>
              <a:rPr lang="de-DE" dirty="0"/>
              <a:t>Version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7.19</a:t>
            </a:r>
            <a:endParaRPr lang="de-DE" dirty="0"/>
          </a:p>
        </p:txBody>
      </p:sp>
      <p:pic>
        <p:nvPicPr>
          <p:cNvPr id="189467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7" y="1524604"/>
            <a:ext cx="8011886" cy="406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 rot="16200000">
            <a:off x="223698" y="3383370"/>
            <a:ext cx="15908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600" dirty="0">
                <a:solidFill>
                  <a:srgbClr val="000000"/>
                </a:solidFill>
              </a:rPr>
              <a:t>Time (</a:t>
            </a:r>
            <a:r>
              <a:rPr lang="de-DE" altLang="de-DE" sz="1600" dirty="0" err="1">
                <a:solidFill>
                  <a:srgbClr val="000000"/>
                </a:solidFill>
              </a:rPr>
              <a:t>seconds</a:t>
            </a:r>
            <a:r>
              <a:rPr lang="de-DE" altLang="de-DE" sz="1600" dirty="0">
                <a:solidFill>
                  <a:srgbClr val="000000"/>
                </a:solidFill>
              </a:rPr>
              <a:t>)</a:t>
            </a:r>
            <a:endParaRPr lang="en-US" altLang="de-DE" sz="1600" dirty="0">
              <a:solidFill>
                <a:srgbClr val="000000"/>
              </a:solidFill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3544104" y="5387880"/>
            <a:ext cx="15908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600" dirty="0">
                <a:solidFill>
                  <a:srgbClr val="000000"/>
                </a:solidFill>
              </a:rPr>
              <a:t>Time (</a:t>
            </a:r>
            <a:r>
              <a:rPr lang="de-DE" altLang="de-DE" sz="1600" dirty="0" err="1">
                <a:solidFill>
                  <a:srgbClr val="000000"/>
                </a:solidFill>
              </a:rPr>
              <a:t>seconds</a:t>
            </a:r>
            <a:r>
              <a:rPr lang="de-DE" altLang="de-DE" sz="1600" dirty="0">
                <a:solidFill>
                  <a:srgbClr val="000000"/>
                </a:solidFill>
              </a:rPr>
              <a:t>)</a:t>
            </a:r>
            <a:endParaRPr lang="en-US" alt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44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7.3 </a:t>
            </a:r>
            <a:r>
              <a:rPr lang="de-DE" dirty="0"/>
              <a:t>Version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7.20</a:t>
            </a:r>
            <a:endParaRPr lang="de-DE" dirty="0"/>
          </a:p>
        </p:txBody>
      </p:sp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884" y="2686696"/>
            <a:ext cx="2382174" cy="192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34" y="2267497"/>
            <a:ext cx="2881117" cy="289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0" y="2267498"/>
            <a:ext cx="2869863" cy="289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591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7.3 </a:t>
            </a:r>
            <a:r>
              <a:rPr lang="de-DE" dirty="0"/>
              <a:t>Version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7.21</a:t>
            </a:r>
            <a:endParaRPr lang="de-DE" dirty="0"/>
          </a:p>
        </p:txBody>
      </p:sp>
      <p:pic>
        <p:nvPicPr>
          <p:cNvPr id="191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22" y="1700766"/>
            <a:ext cx="3631776" cy="362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66" y="1780226"/>
            <a:ext cx="2673585" cy="346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3" y="1780226"/>
            <a:ext cx="1916381" cy="346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591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7.4 </a:t>
            </a:r>
            <a:r>
              <a:rPr lang="de-DE" dirty="0"/>
              <a:t>Further Notes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7.22</a:t>
            </a:r>
            <a:endParaRPr lang="de-DE" dirty="0"/>
          </a:p>
        </p:txBody>
      </p:sp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57" y="957941"/>
            <a:ext cx="6855277" cy="498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10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 </a:t>
            </a:r>
            <a:r>
              <a:rPr lang="de-DE" dirty="0"/>
              <a:t>Content-</a:t>
            </a:r>
            <a:r>
              <a:rPr lang="de-DE" dirty="0" err="1"/>
              <a:t>Based</a:t>
            </a:r>
            <a:r>
              <a:rPr lang="de-DE" dirty="0"/>
              <a:t> Audio </a:t>
            </a:r>
            <a:r>
              <a:rPr lang="de-DE" dirty="0" err="1"/>
              <a:t>Retrieval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Teaser</a:t>
            </a:r>
            <a:endParaRPr lang="de-DE" dirty="0"/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943100"/>
            <a:ext cx="7124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43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7.4 </a:t>
            </a:r>
            <a:r>
              <a:rPr lang="de-DE" dirty="0"/>
              <a:t>Further Notes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Table 7.1</a:t>
            </a:r>
            <a:endParaRPr lang="de-DE" dirty="0"/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80" y="1799771"/>
            <a:ext cx="8048092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927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7.4 </a:t>
            </a:r>
            <a:r>
              <a:rPr lang="de-DE" dirty="0"/>
              <a:t>Further Notes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7.23</a:t>
            </a:r>
            <a:endParaRPr lang="de-DE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2323806"/>
            <a:ext cx="8762333" cy="27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551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7.4 </a:t>
            </a:r>
            <a:r>
              <a:rPr lang="de-DE" dirty="0"/>
              <a:t>Further Notes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7.23</a:t>
            </a:r>
            <a:endParaRPr lang="de-DE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2472409"/>
            <a:ext cx="8629650" cy="264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551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7.4 </a:t>
            </a:r>
            <a:r>
              <a:rPr lang="de-DE" dirty="0"/>
              <a:t>Further Notes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7.23</a:t>
            </a:r>
            <a:endParaRPr lang="de-DE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2339728"/>
            <a:ext cx="8629650" cy="277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927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7.4 </a:t>
            </a:r>
            <a:r>
              <a:rPr lang="de-DE" dirty="0"/>
              <a:t>Further Notes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7.23</a:t>
            </a:r>
            <a:endParaRPr lang="de-DE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2339728"/>
            <a:ext cx="8629650" cy="277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55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 </a:t>
            </a:r>
            <a:r>
              <a:rPr lang="de-DE" dirty="0"/>
              <a:t>Content-</a:t>
            </a:r>
            <a:r>
              <a:rPr lang="de-DE" dirty="0" err="1"/>
              <a:t>Based</a:t>
            </a:r>
            <a:r>
              <a:rPr lang="de-DE" dirty="0"/>
              <a:t> Audio </a:t>
            </a:r>
            <a:r>
              <a:rPr lang="de-DE" dirty="0" err="1"/>
              <a:t>Retrieval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Fig. </a:t>
            </a:r>
            <a:r>
              <a:rPr lang="de-DE" dirty="0" smtClean="0"/>
              <a:t>7.1</a:t>
            </a:r>
            <a:endParaRPr lang="de-DE" dirty="0"/>
          </a:p>
        </p:txBody>
      </p:sp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242808"/>
            <a:ext cx="6258512" cy="168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1627340"/>
            <a:ext cx="4170845" cy="203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9" y="1750496"/>
            <a:ext cx="2716212" cy="210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29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</a:t>
            </a:r>
            <a:r>
              <a:rPr lang="de-DE" dirty="0" smtClean="0"/>
              <a:t>.1 </a:t>
            </a:r>
            <a:r>
              <a:rPr lang="de-DE" dirty="0"/>
              <a:t>Audio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7.2</a:t>
            </a:r>
            <a:endParaRPr lang="de-DE" dirty="0"/>
          </a:p>
        </p:txBody>
      </p:sp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12" y="1155700"/>
            <a:ext cx="6888264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71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</a:t>
            </a:r>
            <a:r>
              <a:rPr lang="de-DE" dirty="0" smtClean="0"/>
              <a:t>.1 </a:t>
            </a:r>
            <a:r>
              <a:rPr lang="de-DE" dirty="0"/>
              <a:t>Audio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7.3</a:t>
            </a:r>
            <a:endParaRPr lang="de-DE" dirty="0"/>
          </a:p>
        </p:txBody>
      </p:sp>
      <p:pic>
        <p:nvPicPr>
          <p:cNvPr id="1730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07" y="2336814"/>
            <a:ext cx="2681793" cy="272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47" y="2336814"/>
            <a:ext cx="2661004" cy="272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5" y="2336814"/>
            <a:ext cx="3154745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5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</a:t>
            </a:r>
            <a:r>
              <a:rPr lang="de-DE" dirty="0" smtClean="0"/>
              <a:t>.1 </a:t>
            </a:r>
            <a:r>
              <a:rPr lang="de-DE" dirty="0"/>
              <a:t>Audio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7.4</a:t>
            </a:r>
            <a:endParaRPr lang="de-DE" dirty="0"/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24" y="1028700"/>
            <a:ext cx="5639326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5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</a:t>
            </a:r>
            <a:r>
              <a:rPr lang="de-DE" dirty="0" smtClean="0"/>
              <a:t>.1 </a:t>
            </a:r>
            <a:r>
              <a:rPr lang="de-DE" dirty="0"/>
              <a:t>Audio </a:t>
            </a:r>
            <a:r>
              <a:rPr lang="de-DE" dirty="0" err="1"/>
              <a:t>Identification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Fig. 7.5</a:t>
            </a:r>
            <a:endParaRPr lang="de-DE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1314450"/>
            <a:ext cx="8462969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57540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_Master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482</Words>
  <Application>Microsoft Office PowerPoint</Application>
  <PresentationFormat>On-screen Show (4:3)</PresentationFormat>
  <Paragraphs>118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Title_Master</vt:lpstr>
      <vt:lpstr>Standarddesign</vt:lpstr>
      <vt:lpstr>Fundamentals of Music Processing</vt:lpstr>
      <vt:lpstr>Book: Fundamentals of Music Processing</vt:lpstr>
      <vt:lpstr>Chapter 7: Content-Based Audio Retrieval</vt:lpstr>
      <vt:lpstr>7 Content-Based Audio Retrieval</vt:lpstr>
      <vt:lpstr>7 Content-Based Audio Retrieval</vt:lpstr>
      <vt:lpstr>7.1 Audio Identification</vt:lpstr>
      <vt:lpstr>7.1 Audio Identification</vt:lpstr>
      <vt:lpstr>7.1 Audio Identification</vt:lpstr>
      <vt:lpstr>7.1 Audio Identification</vt:lpstr>
      <vt:lpstr>7.1 Audio Identification</vt:lpstr>
      <vt:lpstr>7.1 Audio Identification</vt:lpstr>
      <vt:lpstr>7.1 Audio Identification</vt:lpstr>
      <vt:lpstr>7.1 Audio Identification</vt:lpstr>
      <vt:lpstr>7.1 Audio Identification</vt:lpstr>
      <vt:lpstr>7.1 Audio Identification</vt:lpstr>
      <vt:lpstr>7.2 Audio Matching</vt:lpstr>
      <vt:lpstr>7.2 Audio Matching</vt:lpstr>
      <vt:lpstr>7.2 Audio Matching</vt:lpstr>
      <vt:lpstr>7.2 Audio Matching</vt:lpstr>
      <vt:lpstr>7.2 Audio Matching</vt:lpstr>
      <vt:lpstr>7.2 Audio Matching</vt:lpstr>
      <vt:lpstr>7.2 Audio Matching</vt:lpstr>
      <vt:lpstr>7.2 Audio Matching</vt:lpstr>
      <vt:lpstr>7.2 Audio Matching</vt:lpstr>
      <vt:lpstr>7.2 Audio Matching</vt:lpstr>
      <vt:lpstr>7.2 Audio Matching</vt:lpstr>
      <vt:lpstr>7.2 Audio Matching</vt:lpstr>
      <vt:lpstr>7.2 Audio Matching</vt:lpstr>
      <vt:lpstr>7.2 Audio Matching</vt:lpstr>
      <vt:lpstr>7.2 Audio Matching</vt:lpstr>
      <vt:lpstr>7.2 Audio Matching</vt:lpstr>
      <vt:lpstr>7.3 Version Identification</vt:lpstr>
      <vt:lpstr>7.3 Version Identification</vt:lpstr>
      <vt:lpstr>7.3 Version Identification</vt:lpstr>
      <vt:lpstr>7.3 Version Identification</vt:lpstr>
      <vt:lpstr>7.3 Version Identification</vt:lpstr>
      <vt:lpstr>7.3 Version Identification</vt:lpstr>
      <vt:lpstr>7.3 Version Identification</vt:lpstr>
      <vt:lpstr>7.4 Further Notes</vt:lpstr>
      <vt:lpstr>7.4 Further Notes</vt:lpstr>
      <vt:lpstr>7.4 Further Notes</vt:lpstr>
      <vt:lpstr>7.4 Further Notes</vt:lpstr>
      <vt:lpstr>7.4 Further Notes</vt:lpstr>
      <vt:lpstr>7.4 Further Notes</vt:lpstr>
    </vt:vector>
  </TitlesOfParts>
  <Company>Fraunhofer IIS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tro</dc:creator>
  <cp:lastModifiedBy>Meinard Müller</cp:lastModifiedBy>
  <cp:revision>243</cp:revision>
  <cp:lastPrinted>2014-01-16T14:37:49Z</cp:lastPrinted>
  <dcterms:created xsi:type="dcterms:W3CDTF">2013-07-10T07:58:44Z</dcterms:created>
  <dcterms:modified xsi:type="dcterms:W3CDTF">2015-07-20T14:52:36Z</dcterms:modified>
</cp:coreProperties>
</file>