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48" r:id="rId2"/>
  </p:sldMasterIdLst>
  <p:notesMasterIdLst>
    <p:notesMasterId r:id="rId36"/>
  </p:notesMasterIdLst>
  <p:handoutMasterIdLst>
    <p:handoutMasterId r:id="rId37"/>
  </p:handoutMasterIdLst>
  <p:sldIdLst>
    <p:sldId id="271" r:id="rId3"/>
    <p:sldId id="275" r:id="rId4"/>
    <p:sldId id="696" r:id="rId5"/>
    <p:sldId id="519" r:id="rId6"/>
    <p:sldId id="306" r:id="rId7"/>
    <p:sldId id="276" r:id="rId8"/>
    <p:sldId id="277" r:id="rId9"/>
    <p:sldId id="278" r:id="rId10"/>
    <p:sldId id="279" r:id="rId11"/>
    <p:sldId id="280" r:id="rId12"/>
    <p:sldId id="281" r:id="rId13"/>
    <p:sldId id="282" r:id="rId14"/>
    <p:sldId id="283" r:id="rId15"/>
    <p:sldId id="284" r:id="rId16"/>
    <p:sldId id="285" r:id="rId17"/>
    <p:sldId id="300" r:id="rId18"/>
    <p:sldId id="301" r:id="rId19"/>
    <p:sldId id="287" r:id="rId20"/>
    <p:sldId id="288" r:id="rId21"/>
    <p:sldId id="289" r:id="rId22"/>
    <p:sldId id="290" r:id="rId23"/>
    <p:sldId id="291" r:id="rId24"/>
    <p:sldId id="626" r:id="rId25"/>
    <p:sldId id="303" r:id="rId26"/>
    <p:sldId id="304" r:id="rId27"/>
    <p:sldId id="293" r:id="rId28"/>
    <p:sldId id="294" r:id="rId29"/>
    <p:sldId id="299" r:id="rId30"/>
    <p:sldId id="295" r:id="rId31"/>
    <p:sldId id="305" r:id="rId32"/>
    <p:sldId id="296" r:id="rId33"/>
    <p:sldId id="297" r:id="rId34"/>
    <p:sldId id="298" r:id="rId35"/>
  </p:sldIdLst>
  <p:sldSz cx="9144000" cy="6858000" type="screen4x3"/>
  <p:notesSz cx="6731000" cy="985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C01"/>
    <a:srgbClr val="707070"/>
    <a:srgbClr val="EC9301"/>
    <a:srgbClr val="6FD900"/>
    <a:srgbClr val="949494"/>
    <a:srgbClr val="8E8E8E"/>
    <a:srgbClr val="848484"/>
    <a:srgbClr val="999999"/>
    <a:srgbClr val="969696"/>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9" autoAdjust="0"/>
    <p:restoredTop sz="82195" autoAdjust="0"/>
  </p:normalViewPr>
  <p:slideViewPr>
    <p:cSldViewPr snapToGrid="0">
      <p:cViewPr varScale="1">
        <p:scale>
          <a:sx n="93" d="100"/>
          <a:sy n="93" d="100"/>
        </p:scale>
        <p:origin x="-1452" y="-102"/>
      </p:cViewPr>
      <p:guideLst>
        <p:guide orient="horz" pos="1107"/>
        <p:guide orient="horz" pos="398"/>
        <p:guide orient="horz" pos="4100"/>
        <p:guide orient="horz" pos="3796"/>
        <p:guide orient="horz" pos="4236"/>
        <p:guide pos="5556"/>
        <p:guide pos="23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2976" y="-90"/>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sz="quarter"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fld id="{486C2372-4FB4-43E3-98EB-1B6B0B563107}" type="datetimeFigureOut">
              <a:rPr lang="en-US"/>
              <a:pPr>
                <a:defRPr/>
              </a:pPr>
              <a:t>9/11/2015</a:t>
            </a:fld>
            <a:endParaRPr lang="en-US"/>
          </a:p>
        </p:txBody>
      </p:sp>
      <p:sp>
        <p:nvSpPr>
          <p:cNvPr id="25604" name="Rectangle 4"/>
          <p:cNvSpPr>
            <a:spLocks noGrp="1" noChangeArrowheads="1"/>
          </p:cNvSpPr>
          <p:nvPr>
            <p:ph type="ftr" sz="quarter" idx="2"/>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5" name="Rectangle 5"/>
          <p:cNvSpPr>
            <a:spLocks noGrp="1" noChangeArrowheads="1"/>
          </p:cNvSpPr>
          <p:nvPr>
            <p:ph type="sldNum" sz="quarter" idx="3"/>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5D5613AA-5C72-4418-AC3A-2C84DB5ECEDE}" type="slidenum">
              <a:rPr lang="en-US"/>
              <a:pPr>
                <a:defRPr/>
              </a:pPr>
              <a:t>‹#›</a:t>
            </a:fld>
            <a:endParaRPr lang="en-US"/>
          </a:p>
        </p:txBody>
      </p:sp>
    </p:spTree>
    <p:extLst>
      <p:ext uri="{BB962C8B-B14F-4D97-AF65-F5344CB8AC3E}">
        <p14:creationId xmlns:p14="http://schemas.microsoft.com/office/powerpoint/2010/main" val="1524198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03288" y="739775"/>
            <a:ext cx="4924425" cy="369411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72800" y="4680723"/>
            <a:ext cx="5385402" cy="4434611"/>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5606" name="Rectangle 6"/>
          <p:cNvSpPr>
            <a:spLocks noGrp="1" noChangeArrowheads="1"/>
          </p:cNvSpPr>
          <p:nvPr>
            <p:ph type="ftr" sz="quarter" idx="4"/>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7" name="Rectangle 7"/>
          <p:cNvSpPr>
            <a:spLocks noGrp="1" noChangeArrowheads="1"/>
          </p:cNvSpPr>
          <p:nvPr>
            <p:ph type="sldNum" sz="quarter" idx="5"/>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FDBF02BE-90BD-464A-A19D-3B269663630A}" type="slidenum">
              <a:rPr lang="en-US"/>
              <a:pPr>
                <a:defRPr/>
              </a:pPr>
              <a:t>‹#›</a:t>
            </a:fld>
            <a:endParaRPr lang="en-US"/>
          </a:p>
        </p:txBody>
      </p:sp>
    </p:spTree>
    <p:extLst>
      <p:ext uri="{BB962C8B-B14F-4D97-AF65-F5344CB8AC3E}">
        <p14:creationId xmlns:p14="http://schemas.microsoft.com/office/powerpoint/2010/main" val="13985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ub_Name">
    <p:spTree>
      <p:nvGrpSpPr>
        <p:cNvPr id="1" name=""/>
        <p:cNvGrpSpPr/>
        <p:nvPr/>
      </p:nvGrpSpPr>
      <p:grpSpPr>
        <a:xfrm>
          <a:off x="0" y="0"/>
          <a:ext cx="0" cy="0"/>
          <a:chOff x="0" y="0"/>
          <a:chExt cx="0" cy="0"/>
        </a:xfrm>
      </p:grpSpPr>
      <p:sp>
        <p:nvSpPr>
          <p:cNvPr id="17" name="Content Placeholder 14"/>
          <p:cNvSpPr>
            <a:spLocks noGrp="1"/>
          </p:cNvSpPr>
          <p:nvPr>
            <p:ph sz="quarter" idx="11" hasCustomPrompt="1"/>
          </p:nvPr>
        </p:nvSpPr>
        <p:spPr>
          <a:xfrm>
            <a:off x="366712" y="4123430"/>
            <a:ext cx="8453438" cy="457200"/>
          </a:xfrm>
          <a:prstGeom prst="rect">
            <a:avLst/>
          </a:prstGeom>
        </p:spPr>
        <p:txBody>
          <a:bodyPr/>
          <a:lstStyle>
            <a:lvl1pPr marL="0" indent="0" algn="ctr">
              <a:buNone/>
              <a:defRPr sz="2400">
                <a:solidFill>
                  <a:schemeClr val="tx1">
                    <a:lumMod val="65000"/>
                    <a:lumOff val="35000"/>
                  </a:schemeClr>
                </a:solidFill>
              </a:defRPr>
            </a:lvl1pPr>
          </a:lstStyle>
          <a:p>
            <a:pPr algn="ctr"/>
            <a:r>
              <a:rPr lang="de-DE" sz="2400" dirty="0" err="1" smtClean="0">
                <a:latin typeface="Arial" panose="020B0604020202020204" pitchFamily="34" charset="0"/>
              </a:rPr>
              <a:t>Presenter‘s</a:t>
            </a:r>
            <a:r>
              <a:rPr lang="de-DE" sz="2400" dirty="0" smtClean="0">
                <a:latin typeface="Arial" panose="020B0604020202020204" pitchFamily="34" charset="0"/>
              </a:rPr>
              <a:t> Name</a:t>
            </a:r>
            <a:endParaRPr lang="en-US" sz="2400" dirty="0">
              <a:latin typeface="Arial" panose="020B0604020202020204" pitchFamily="34" charset="0"/>
            </a:endParaRPr>
          </a:p>
        </p:txBody>
      </p:sp>
      <p:sp>
        <p:nvSpPr>
          <p:cNvPr id="15" name="Content Placeholder 14"/>
          <p:cNvSpPr>
            <a:spLocks noGrp="1"/>
          </p:cNvSpPr>
          <p:nvPr>
            <p:ph sz="quarter" idx="10" hasCustomPrompt="1"/>
          </p:nvPr>
        </p:nvSpPr>
        <p:spPr>
          <a:xfrm>
            <a:off x="1371600" y="3331135"/>
            <a:ext cx="6400800" cy="460035"/>
          </a:xfrm>
          <a:prstGeom prst="rect">
            <a:avLst/>
          </a:prstGeom>
        </p:spPr>
        <p:txBody>
          <a:bodyPr/>
          <a:lstStyle>
            <a:lvl1pPr marL="0" indent="0" algn="ctr">
              <a:buNone/>
              <a:defRPr sz="2800" b="1">
                <a:solidFill>
                  <a:schemeClr val="tx1">
                    <a:lumMod val="65000"/>
                    <a:lumOff val="35000"/>
                  </a:schemeClr>
                </a:solidFill>
              </a:defRPr>
            </a:lvl1pPr>
          </a:lstStyle>
          <a:p>
            <a:pPr lvl="0"/>
            <a:r>
              <a:rPr lang="en-US" dirty="0" smtClean="0"/>
              <a:t>Subtitle</a:t>
            </a:r>
            <a:endParaRPr lang="en-US" dirty="0"/>
          </a:p>
        </p:txBody>
      </p:sp>
      <p:sp>
        <p:nvSpPr>
          <p:cNvPr id="9" name="Title 8"/>
          <p:cNvSpPr>
            <a:spLocks noGrp="1"/>
          </p:cNvSpPr>
          <p:nvPr>
            <p:ph type="title" hasCustomPrompt="1"/>
          </p:nvPr>
        </p:nvSpPr>
        <p:spPr>
          <a:xfrm>
            <a:off x="685801" y="1564379"/>
            <a:ext cx="7772400" cy="1470025"/>
          </a:xfrm>
          <a:prstGeom prst="rect">
            <a:avLst/>
          </a:prstGeom>
        </p:spPr>
        <p:txBody>
          <a:bodyPr/>
          <a:lstStyle>
            <a:lvl1pPr algn="ctr">
              <a:defRPr sz="3200" b="1">
                <a:solidFill>
                  <a:schemeClr val="tx1">
                    <a:lumMod val="65000"/>
                    <a:lumOff val="35000"/>
                  </a:schemeClr>
                </a:solidFill>
              </a:defRPr>
            </a:lvl1pPr>
          </a:lstStyle>
          <a:p>
            <a:pPr eaLnBrk="1" hangingPunct="1"/>
            <a:r>
              <a:rPr lang="en-US" sz="3200" kern="0" dirty="0" smtClean="0">
                <a:solidFill>
                  <a:srgbClr val="ED8C01"/>
                </a:solidFill>
              </a:rPr>
              <a:t>Title</a:t>
            </a:r>
            <a:endParaRPr lang="en-US" sz="3200" kern="0" dirty="0">
              <a:solidFill>
                <a:srgbClr val="ED8C01"/>
              </a:solidFill>
            </a:endParaRPr>
          </a:p>
        </p:txBody>
      </p:sp>
      <p:sp>
        <p:nvSpPr>
          <p:cNvPr id="3" name="Content Placeholder 2"/>
          <p:cNvSpPr>
            <a:spLocks noGrp="1"/>
          </p:cNvSpPr>
          <p:nvPr>
            <p:ph sz="quarter" idx="12" hasCustomPrompt="1"/>
          </p:nvPr>
        </p:nvSpPr>
        <p:spPr>
          <a:xfrm>
            <a:off x="1132114" y="4746639"/>
            <a:ext cx="6691086" cy="914400"/>
          </a:xfrm>
          <a:prstGeom prst="rect">
            <a:avLst/>
          </a:prstGeom>
        </p:spPr>
        <p:txBody>
          <a:bodyPr/>
          <a:lstStyle>
            <a:lvl1pPr marL="0" indent="0" algn="ctr">
              <a:buNone/>
              <a:defRPr>
                <a:solidFill>
                  <a:schemeClr val="tx1">
                    <a:lumMod val="65000"/>
                    <a:lumOff val="35000"/>
                  </a:schemeClr>
                </a:solidFill>
              </a:defRPr>
            </a:lvl1pPr>
          </a:lstStyle>
          <a:p>
            <a:pPr lvl="0"/>
            <a:r>
              <a:rPr lang="de-DE" dirty="0" smtClean="0"/>
              <a:t>Affiliation</a:t>
            </a:r>
            <a:endParaRPr lang="de-DE" dirty="0"/>
          </a:p>
        </p:txBody>
      </p:sp>
      <p:sp>
        <p:nvSpPr>
          <p:cNvPr id="4" name="AutoShape 2" descr="Image result for Springer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1003230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241300"/>
            <a:ext cx="8569325" cy="562264"/>
          </a:xfrm>
        </p:spPr>
        <p:txBody>
          <a:bodyPr/>
          <a:lstStyle>
            <a:lvl1pPr>
              <a:defRPr>
                <a:solidFill>
                  <a:schemeClr val="tx1">
                    <a:lumMod val="65000"/>
                    <a:lumOff val="35000"/>
                  </a:schemeClr>
                </a:solidFill>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de-DE" dirty="0"/>
          </a:p>
        </p:txBody>
      </p:sp>
      <p:sp>
        <p:nvSpPr>
          <p:cNvPr id="10" name="Text Placeholder 9"/>
          <p:cNvSpPr>
            <a:spLocks noGrp="1"/>
          </p:cNvSpPr>
          <p:nvPr>
            <p:ph type="body" sz="quarter" idx="10" hasCustomPrompt="1"/>
          </p:nvPr>
        </p:nvSpPr>
        <p:spPr>
          <a:xfrm>
            <a:off x="283024" y="704428"/>
            <a:ext cx="1394546" cy="499485"/>
          </a:xfrm>
          <a:prstGeom prst="rect">
            <a:avLst/>
          </a:prstGeom>
        </p:spPr>
        <p:txBody>
          <a:bodyPr/>
          <a:lstStyle>
            <a:lvl1pPr marL="0" indent="0">
              <a:buNone/>
              <a:defRPr sz="2000">
                <a:solidFill>
                  <a:schemeClr val="bg1">
                    <a:lumMod val="65000"/>
                  </a:schemeClr>
                </a:solidFill>
              </a:defRPr>
            </a:lvl1pPr>
          </a:lstStyle>
          <a:p>
            <a:pPr lvl="0"/>
            <a:r>
              <a:rPr lang="de-DE" dirty="0" err="1" smtClean="0"/>
              <a:t>Figure</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2" y="-1181"/>
            <a:ext cx="9153524"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931674"/>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rgbClr val="EC9313"/>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41300"/>
            <a:ext cx="85693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Titelmasterformat</a:t>
            </a:r>
            <a:r>
              <a:rPr lang="en-US" dirty="0" smtClean="0"/>
              <a:t> upper line here</a:t>
            </a:r>
            <a:br>
              <a:rPr lang="en-US" dirty="0" smtClean="0"/>
            </a:br>
            <a:r>
              <a:rPr lang="en-US" dirty="0" smtClean="0"/>
              <a:t>second line here</a:t>
            </a:r>
          </a:p>
        </p:txBody>
      </p:sp>
      <p:sp>
        <p:nvSpPr>
          <p:cNvPr id="1035" name="Line 11"/>
          <p:cNvSpPr>
            <a:spLocks noChangeShapeType="1"/>
          </p:cNvSpPr>
          <p:nvPr userDrawn="1"/>
        </p:nvSpPr>
        <p:spPr bwMode="auto">
          <a:xfrm flipH="1">
            <a:off x="0" y="6178550"/>
            <a:ext cx="9144000" cy="0"/>
          </a:xfrm>
          <a:prstGeom prst="line">
            <a:avLst/>
          </a:prstGeom>
          <a:noFill/>
          <a:ln w="28575">
            <a:solidFill>
              <a:schemeClr val="bg2">
                <a:lumMod val="40000"/>
                <a:lumOff val="60000"/>
              </a:schemeClr>
            </a:solidFill>
            <a:round/>
            <a:headEnd/>
            <a:tailEnd/>
          </a:ln>
          <a:effectLst/>
        </p:spPr>
        <p:txBody>
          <a:bodyPr/>
          <a:lstStyle/>
          <a:p>
            <a:pPr>
              <a:defRPr/>
            </a:pPr>
            <a:endParaRPr lang="de-DE"/>
          </a:p>
        </p:txBody>
      </p:sp>
      <p:sp>
        <p:nvSpPr>
          <p:cNvPr id="1037" name="Text Box 13"/>
          <p:cNvSpPr txBox="1">
            <a:spLocks noChangeArrowheads="1"/>
          </p:cNvSpPr>
          <p:nvPr userDrawn="1"/>
        </p:nvSpPr>
        <p:spPr bwMode="auto">
          <a:xfrm>
            <a:off x="277812" y="6226266"/>
            <a:ext cx="3532187" cy="528350"/>
          </a:xfrm>
          <a:prstGeom prst="rect">
            <a:avLst/>
          </a:prstGeom>
          <a:noFill/>
          <a:ln w="9525">
            <a:noFill/>
            <a:miter lim="800000"/>
            <a:headEnd/>
            <a:tailEnd/>
          </a:ln>
          <a:effectLst/>
        </p:spPr>
        <p:txBody>
          <a:bodyPr wrap="square">
            <a:spAutoFit/>
          </a:bodyPr>
          <a:lstStyle/>
          <a:p>
            <a:pPr>
              <a:lnSpc>
                <a:spcPts val="1700"/>
              </a:lnSpc>
              <a:defRPr/>
            </a:pPr>
            <a:r>
              <a:rPr lang="en-US" sz="1000" kern="1200" dirty="0" err="1" smtClean="0">
                <a:solidFill>
                  <a:schemeClr val="tx1">
                    <a:lumMod val="65000"/>
                    <a:lumOff val="35000"/>
                  </a:schemeClr>
                </a:solidFill>
                <a:latin typeface="Arial" charset="0"/>
                <a:ea typeface="+mn-ea"/>
                <a:cs typeface="+mn-cs"/>
              </a:rPr>
              <a:t>Meinard</a:t>
            </a:r>
            <a:r>
              <a:rPr lang="en-US" sz="1000" kern="1200" baseline="0" dirty="0" smtClean="0">
                <a:solidFill>
                  <a:schemeClr val="tx1">
                    <a:lumMod val="65000"/>
                    <a:lumOff val="35000"/>
                  </a:schemeClr>
                </a:solidFill>
                <a:latin typeface="Arial" charset="0"/>
                <a:ea typeface="+mn-ea"/>
                <a:cs typeface="+mn-cs"/>
              </a:rPr>
              <a:t> Müller: </a:t>
            </a:r>
            <a:r>
              <a:rPr lang="en-US" sz="1000" kern="1200" dirty="0" smtClean="0">
                <a:solidFill>
                  <a:schemeClr val="tx1">
                    <a:lumMod val="65000"/>
                    <a:lumOff val="35000"/>
                  </a:schemeClr>
                </a:solidFill>
                <a:latin typeface="Arial" charset="0"/>
                <a:ea typeface="+mn-ea"/>
                <a:cs typeface="+mn-cs"/>
              </a:rPr>
              <a:t>Fundamentals of Music Processing</a:t>
            </a:r>
          </a:p>
          <a:p>
            <a:pPr marL="0" marR="0" indent="0" algn="l"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 Springer </a:t>
            </a:r>
            <a:r>
              <a:rPr lang="de-DE" sz="1000" dirty="0" smtClean="0">
                <a:solidFill>
                  <a:schemeClr val="tx1">
                    <a:lumMod val="65000"/>
                    <a:lumOff val="35000"/>
                  </a:schemeClr>
                </a:solidFill>
              </a:rPr>
              <a:t>International </a:t>
            </a:r>
            <a:r>
              <a:rPr lang="de-DE" sz="1000" baseline="0" dirty="0" smtClean="0">
                <a:solidFill>
                  <a:schemeClr val="tx1">
                    <a:lumMod val="65000"/>
                    <a:lumOff val="35000"/>
                  </a:schemeClr>
                </a:solidFill>
              </a:rPr>
              <a:t> </a:t>
            </a:r>
            <a:r>
              <a:rPr lang="de-DE" sz="1000" dirty="0" smtClean="0">
                <a:solidFill>
                  <a:schemeClr val="tx1">
                    <a:lumMod val="65000"/>
                    <a:lumOff val="35000"/>
                  </a:schemeClr>
                </a:solidFill>
              </a:rPr>
              <a:t>Publishing </a:t>
            </a:r>
            <a:r>
              <a:rPr lang="de-DE" sz="1000" dirty="0" err="1" smtClean="0">
                <a:solidFill>
                  <a:schemeClr val="tx1">
                    <a:lumMod val="65000"/>
                    <a:lumOff val="35000"/>
                  </a:schemeClr>
                </a:solidFill>
              </a:rPr>
              <a:t>Switzerland</a:t>
            </a:r>
            <a:r>
              <a:rPr lang="en-US" sz="1000" kern="1200" dirty="0" smtClean="0">
                <a:solidFill>
                  <a:schemeClr val="tx1">
                    <a:lumMod val="65000"/>
                    <a:lumOff val="35000"/>
                  </a:schemeClr>
                </a:solidFill>
                <a:latin typeface="Arial" charset="0"/>
                <a:ea typeface="+mn-ea"/>
                <a:cs typeface="+mn-cs"/>
              </a:rPr>
              <a:t>, 2015</a:t>
            </a:r>
          </a:p>
        </p:txBody>
      </p:sp>
      <p:sp>
        <p:nvSpPr>
          <p:cNvPr id="9" name="Text Box 13"/>
          <p:cNvSpPr txBox="1">
            <a:spLocks noChangeArrowheads="1"/>
          </p:cNvSpPr>
          <p:nvPr userDrawn="1"/>
        </p:nvSpPr>
        <p:spPr bwMode="auto">
          <a:xfrm>
            <a:off x="4681536" y="6231753"/>
            <a:ext cx="4214361" cy="528350"/>
          </a:xfrm>
          <a:prstGeom prst="rect">
            <a:avLst/>
          </a:prstGeom>
          <a:noFill/>
          <a:ln w="9525">
            <a:noFill/>
            <a:miter lim="800000"/>
            <a:headEnd/>
            <a:tailEnd/>
          </a:ln>
          <a:effectLst/>
        </p:spPr>
        <p:txBody>
          <a:bodyPr wrap="square">
            <a:spAutoFit/>
          </a:bodyPr>
          <a:lstStyle/>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Chapter 1: Music Representations </a:t>
            </a:r>
          </a:p>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Slide </a:t>
            </a:r>
            <a:r>
              <a:rPr lang="en-US" sz="1000" kern="1200" baseline="0" dirty="0" smtClean="0">
                <a:solidFill>
                  <a:schemeClr val="tx1">
                    <a:lumMod val="65000"/>
                    <a:lumOff val="35000"/>
                  </a:schemeClr>
                </a:solidFill>
                <a:latin typeface="Arial" charset="0"/>
                <a:ea typeface="+mn-ea"/>
                <a:cs typeface="+mn-cs"/>
              </a:rPr>
              <a:t> </a:t>
            </a:r>
            <a:fld id="{782BC965-5642-458D-B384-0F50C1C1F05B}" type="slidenum">
              <a:rPr lang="en-US" sz="1000" smtClean="0">
                <a:solidFill>
                  <a:schemeClr val="tx1">
                    <a:lumMod val="65000"/>
                    <a:lumOff val="35000"/>
                  </a:schemeClr>
                </a:solidFill>
                <a:latin typeface="+mn-lt"/>
              </a:rPr>
              <a:pPr marL="0" marR="0" indent="0" algn="r" defTabSz="914400" rtl="0" eaLnBrk="1" fontAlgn="base" latinLnBrk="0" hangingPunct="1">
                <a:lnSpc>
                  <a:spcPts val="1700"/>
                </a:lnSpc>
                <a:spcBef>
                  <a:spcPct val="0"/>
                </a:spcBef>
                <a:spcAft>
                  <a:spcPct val="0"/>
                </a:spcAft>
                <a:buClrTx/>
                <a:buSzTx/>
                <a:buFontTx/>
                <a:buNone/>
                <a:tabLst/>
                <a:defRPr/>
              </a:pPr>
              <a:t>‹#›</a:t>
            </a:fld>
            <a:endParaRPr lang="en-US" sz="1000" dirty="0">
              <a:solidFill>
                <a:schemeClr val="tx1">
                  <a:lumMod val="65000"/>
                  <a:lumOff val="35000"/>
                </a:schemeClr>
              </a:solidFill>
              <a:latin typeface="+mn-lt"/>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3405"/>
            <a:ext cx="9144000" cy="1470025"/>
          </a:xfrm>
        </p:spPr>
        <p:txBody>
          <a:bodyPr/>
          <a:lstStyle/>
          <a:p>
            <a:r>
              <a:rPr lang="en-US" sz="3600" dirty="0" smtClean="0"/>
              <a:t>Fundamentals of Music Processing</a:t>
            </a:r>
            <a:endParaRPr lang="en-US" sz="3600" dirty="0"/>
          </a:p>
        </p:txBody>
      </p:sp>
      <p:sp>
        <p:nvSpPr>
          <p:cNvPr id="3" name="Content Placeholder 2"/>
          <p:cNvSpPr>
            <a:spLocks noGrp="1"/>
          </p:cNvSpPr>
          <p:nvPr>
            <p:ph sz="quarter" idx="10"/>
          </p:nvPr>
        </p:nvSpPr>
        <p:spPr>
          <a:xfrm>
            <a:off x="1371600" y="2499462"/>
            <a:ext cx="6400800" cy="460035"/>
          </a:xfrm>
        </p:spPr>
        <p:txBody>
          <a:bodyPr/>
          <a:lstStyle/>
          <a:p>
            <a:r>
              <a:rPr lang="en-US" altLang="de-DE" dirty="0" smtClean="0"/>
              <a:t>Chapter 1: Music Representations</a:t>
            </a:r>
            <a:endParaRPr lang="en-US" dirty="0"/>
          </a:p>
        </p:txBody>
      </p:sp>
      <p:sp>
        <p:nvSpPr>
          <p:cNvPr id="4" name="Content Placeholder 3"/>
          <p:cNvSpPr>
            <a:spLocks noGrp="1"/>
          </p:cNvSpPr>
          <p:nvPr>
            <p:ph sz="quarter" idx="11"/>
          </p:nvPr>
        </p:nvSpPr>
        <p:spPr>
          <a:xfrm>
            <a:off x="366712" y="3511184"/>
            <a:ext cx="8453438" cy="457200"/>
          </a:xfrm>
        </p:spPr>
        <p:txBody>
          <a:bodyPr/>
          <a:lstStyle/>
          <a:p>
            <a:r>
              <a:rPr lang="en-US" dirty="0" err="1" smtClean="0"/>
              <a:t>Meinard</a:t>
            </a:r>
            <a:r>
              <a:rPr lang="en-US" dirty="0" smtClean="0"/>
              <a:t> Müller</a:t>
            </a:r>
            <a:endParaRPr lang="en-US" dirty="0"/>
          </a:p>
        </p:txBody>
      </p:sp>
      <p:sp>
        <p:nvSpPr>
          <p:cNvPr id="5" name="Content Placeholder 3"/>
          <p:cNvSpPr>
            <a:spLocks noGrp="1"/>
          </p:cNvSpPr>
          <p:nvPr>
            <p:ph sz="quarter" idx="11"/>
          </p:nvPr>
        </p:nvSpPr>
        <p:spPr>
          <a:xfrm>
            <a:off x="373972" y="3924836"/>
            <a:ext cx="8453438" cy="457200"/>
          </a:xfrm>
        </p:spPr>
        <p:txBody>
          <a:bodyPr/>
          <a:lstStyle/>
          <a:p>
            <a:r>
              <a:rPr lang="en-US" dirty="0" smtClean="0"/>
              <a:t>International Audio Laboratories Erlangen</a:t>
            </a:r>
            <a:endParaRPr lang="en-US" dirty="0"/>
          </a:p>
        </p:txBody>
      </p:sp>
      <p:sp>
        <p:nvSpPr>
          <p:cNvPr id="7" name="AutoShape 4" descr="Image result for Spring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6" descr="Image result for Spring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Picture 8" descr="Spring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5789121"/>
            <a:ext cx="2273300" cy="8411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7175499" y="5770985"/>
            <a:ext cx="1725413" cy="859257"/>
          </a:xfrm>
          <a:prstGeom prst="rect">
            <a:avLst/>
          </a:prstGeom>
        </p:spPr>
      </p:pic>
      <p:sp>
        <p:nvSpPr>
          <p:cNvPr id="13" name="Content Placeholder 3"/>
          <p:cNvSpPr>
            <a:spLocks noGrp="1"/>
          </p:cNvSpPr>
          <p:nvPr>
            <p:ph sz="quarter" idx="11"/>
          </p:nvPr>
        </p:nvSpPr>
        <p:spPr>
          <a:xfrm>
            <a:off x="366712" y="4539884"/>
            <a:ext cx="8453438" cy="457200"/>
          </a:xfrm>
        </p:spPr>
        <p:txBody>
          <a:bodyPr/>
          <a:lstStyle/>
          <a:p>
            <a:r>
              <a:rPr lang="en-US" sz="2000" dirty="0" smtClean="0">
                <a:latin typeface="Arial" panose="020B0604020202020204" pitchFamily="34" charset="0"/>
                <a:cs typeface="Arial" panose="020B0604020202020204" pitchFamily="34" charset="0"/>
              </a:rPr>
              <a:t>www.music-processing.de</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1.1 Sheet 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1.6</a:t>
            </a:r>
            <a:endParaRPr lang="de-D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209" y="1671483"/>
            <a:ext cx="5510908" cy="443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1.1 Sheet 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1.7</a:t>
            </a:r>
            <a:endParaRPr lang="de-DE" dirty="0"/>
          </a:p>
        </p:txBody>
      </p:sp>
      <p:pic>
        <p:nvPicPr>
          <p:cNvPr id="1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995488"/>
            <a:ext cx="528495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082" y="3765550"/>
            <a:ext cx="5284956" cy="1332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799" y="2406650"/>
            <a:ext cx="2635251" cy="190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1.1 Sheet 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1.8</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4" y="2457536"/>
            <a:ext cx="2583263" cy="197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738" y="2298701"/>
            <a:ext cx="4199925" cy="226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1.1 Sheet 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1.9</a:t>
            </a:r>
            <a:endParaRPr lang="de-DE"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01773"/>
            <a:ext cx="8743950" cy="209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1.1 Sheet 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1.10</a:t>
            </a:r>
            <a:endParaRPr lang="de-DE"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88" y="765174"/>
            <a:ext cx="597693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1.2 </a:t>
            </a:r>
            <a:r>
              <a:rPr lang="de-DE" dirty="0" err="1" smtClean="0"/>
              <a:t>Symbolic</a:t>
            </a:r>
            <a:r>
              <a:rPr lang="de-DE" dirty="0" smtClean="0"/>
              <a:t> </a:t>
            </a:r>
            <a:r>
              <a:rPr lang="de-DE" dirty="0" err="1" smtClean="0"/>
              <a:t>Representations</a:t>
            </a:r>
            <a:endParaRPr lang="de-DE" dirty="0"/>
          </a:p>
        </p:txBody>
      </p:sp>
      <p:sp>
        <p:nvSpPr>
          <p:cNvPr id="3" name="Text Placeholder 2"/>
          <p:cNvSpPr>
            <a:spLocks noGrp="1"/>
          </p:cNvSpPr>
          <p:nvPr>
            <p:ph type="body" sz="quarter" idx="10"/>
          </p:nvPr>
        </p:nvSpPr>
        <p:spPr/>
        <p:txBody>
          <a:bodyPr/>
          <a:lstStyle/>
          <a:p>
            <a:r>
              <a:rPr lang="de-DE" dirty="0" smtClean="0"/>
              <a:t>Fig. 1.11</a:t>
            </a:r>
            <a:endParaRPr lang="de-D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11674" t="4086" r="29121" b="27811"/>
          <a:stretch>
            <a:fillRect/>
          </a:stretch>
        </p:blipFill>
        <p:spPr bwMode="auto">
          <a:xfrm>
            <a:off x="4764088" y="1840086"/>
            <a:ext cx="3667125" cy="281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41674"/>
            <a:ext cx="4200525" cy="280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sp>
        <p:nvSpPr>
          <p:cNvPr id="6" name="TextBox 5"/>
          <p:cNvSpPr txBox="1"/>
          <p:nvPr/>
        </p:nvSpPr>
        <p:spPr>
          <a:xfrm>
            <a:off x="5179330" y="5216815"/>
            <a:ext cx="3251883" cy="830997"/>
          </a:xfrm>
          <a:prstGeom prst="rect">
            <a:avLst/>
          </a:prstGeom>
          <a:noFill/>
        </p:spPr>
        <p:txBody>
          <a:bodyPr wrap="square" rtlCol="0">
            <a:spAutoFit/>
          </a:bodyPr>
          <a:lstStyle/>
          <a:p>
            <a:r>
              <a:rPr lang="en-US" sz="1600" dirty="0">
                <a:solidFill>
                  <a:schemeClr val="bg1">
                    <a:lumMod val="65000"/>
                  </a:schemeClr>
                </a:solidFill>
              </a:rPr>
              <a:t>Reprinted by kind permission of the </a:t>
            </a:r>
            <a:r>
              <a:rPr lang="en-US" sz="1600" dirty="0" err="1">
                <a:solidFill>
                  <a:schemeClr val="bg1">
                    <a:lumMod val="65000"/>
                  </a:schemeClr>
                </a:solidFill>
              </a:rPr>
              <a:t>Institut</a:t>
            </a:r>
            <a:r>
              <a:rPr lang="en-US" sz="1600" dirty="0">
                <a:solidFill>
                  <a:schemeClr val="bg1">
                    <a:lumMod val="65000"/>
                  </a:schemeClr>
                </a:solidFill>
              </a:rPr>
              <a:t> </a:t>
            </a:r>
            <a:r>
              <a:rPr lang="en-US" sz="1600" dirty="0" err="1" smtClean="0">
                <a:solidFill>
                  <a:schemeClr val="bg1">
                    <a:lumMod val="65000"/>
                  </a:schemeClr>
                </a:solidFill>
              </a:rPr>
              <a:t>für</a:t>
            </a:r>
            <a:r>
              <a:rPr lang="en-US" sz="1600" dirty="0" smtClean="0">
                <a:solidFill>
                  <a:schemeClr val="bg1">
                    <a:lumMod val="65000"/>
                  </a:schemeClr>
                </a:solidFill>
              </a:rPr>
              <a:t> </a:t>
            </a:r>
            <a:r>
              <a:rPr lang="en-US" sz="1600" dirty="0" err="1">
                <a:solidFill>
                  <a:schemeClr val="bg1">
                    <a:lumMod val="65000"/>
                  </a:schemeClr>
                </a:solidFill>
              </a:rPr>
              <a:t>Musikwissenschaft</a:t>
            </a:r>
            <a:endParaRPr lang="en-US" sz="1600" dirty="0">
              <a:solidFill>
                <a:schemeClr val="bg1">
                  <a:lumMod val="65000"/>
                </a:schemeClr>
              </a:solidFill>
            </a:endParaRPr>
          </a:p>
          <a:p>
            <a:r>
              <a:rPr lang="de-DE" sz="1600" dirty="0">
                <a:solidFill>
                  <a:schemeClr val="bg1">
                    <a:lumMod val="65000"/>
                  </a:schemeClr>
                </a:solidFill>
              </a:rPr>
              <a:t>der </a:t>
            </a:r>
            <a:r>
              <a:rPr lang="de-DE" sz="1600" dirty="0" smtClean="0">
                <a:solidFill>
                  <a:schemeClr val="bg1">
                    <a:lumMod val="65000"/>
                  </a:schemeClr>
                </a:solidFill>
              </a:rPr>
              <a:t>Goethe-Universität Frankfurt</a:t>
            </a:r>
            <a:endParaRPr lang="de-DE" sz="1600" dirty="0">
              <a:solidFill>
                <a:schemeClr val="bg1">
                  <a:lumMod val="65000"/>
                </a:schemeClr>
              </a:solidFill>
            </a:endParaRPr>
          </a:p>
        </p:txBody>
      </p:sp>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1.2 </a:t>
            </a:r>
            <a:r>
              <a:rPr lang="de-DE" dirty="0" err="1" smtClean="0"/>
              <a:t>Symbolic</a:t>
            </a:r>
            <a:r>
              <a:rPr lang="de-DE" dirty="0" smtClean="0"/>
              <a:t>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1.12</a:t>
            </a:r>
            <a:endParaRPr lang="de-DE" dirty="0"/>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29" y="3100561"/>
            <a:ext cx="8521002" cy="301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29" y="3100561"/>
            <a:ext cx="8521002" cy="301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95" y="1827291"/>
            <a:ext cx="79248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230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1.2 </a:t>
            </a:r>
            <a:r>
              <a:rPr lang="de-DE" dirty="0" err="1" smtClean="0"/>
              <a:t>Symbolic</a:t>
            </a:r>
            <a:r>
              <a:rPr lang="de-DE" dirty="0" smtClean="0"/>
              <a:t>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1.12</a:t>
            </a:r>
            <a:endParaRPr lang="de-DE" dirty="0"/>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29" y="3100561"/>
            <a:ext cx="8521002" cy="301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95" y="1827291"/>
            <a:ext cx="79248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68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1.2 </a:t>
            </a:r>
            <a:r>
              <a:rPr lang="de-DE" dirty="0" err="1" smtClean="0"/>
              <a:t>Symbolic</a:t>
            </a:r>
            <a:r>
              <a:rPr lang="de-DE" dirty="0" smtClean="0"/>
              <a:t>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1.13</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2335213"/>
            <a:ext cx="2667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1290637"/>
            <a:ext cx="315277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825" y="1363663"/>
            <a:ext cx="2955276"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1.2 </a:t>
            </a:r>
            <a:r>
              <a:rPr lang="de-DE" dirty="0" err="1" smtClean="0"/>
              <a:t>Symbolic</a:t>
            </a:r>
            <a:r>
              <a:rPr lang="de-DE" dirty="0" smtClean="0"/>
              <a:t>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1.14</a:t>
            </a:r>
            <a:endParaRPr lang="de-D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252" y="1934840"/>
            <a:ext cx="3304155" cy="161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40" y="3844601"/>
            <a:ext cx="4753312" cy="161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b="14362"/>
          <a:stretch>
            <a:fillRect/>
          </a:stretch>
        </p:blipFill>
        <p:spPr bwMode="auto">
          <a:xfrm>
            <a:off x="5514703" y="3969189"/>
            <a:ext cx="2904682" cy="141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28" y="2057401"/>
            <a:ext cx="3512392" cy="139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Book: </a:t>
            </a:r>
            <a:r>
              <a:rPr lang="de-DE" dirty="0" err="1" smtClean="0"/>
              <a:t>Fundamentals</a:t>
            </a:r>
            <a:r>
              <a:rPr lang="de-DE" dirty="0" smtClean="0"/>
              <a:t> </a:t>
            </a:r>
            <a:r>
              <a:rPr lang="de-DE" dirty="0" err="1"/>
              <a:t>of</a:t>
            </a:r>
            <a:r>
              <a:rPr lang="de-DE" dirty="0"/>
              <a:t> Music Processing</a:t>
            </a:r>
          </a:p>
        </p:txBody>
      </p:sp>
      <p:sp>
        <p:nvSpPr>
          <p:cNvPr id="7" name="TextBox 6"/>
          <p:cNvSpPr txBox="1"/>
          <p:nvPr/>
        </p:nvSpPr>
        <p:spPr>
          <a:xfrm>
            <a:off x="3614061" y="1372383"/>
            <a:ext cx="5226367" cy="1938992"/>
          </a:xfrm>
          <a:prstGeom prst="rect">
            <a:avLst/>
          </a:prstGeom>
          <a:noFill/>
        </p:spPr>
        <p:txBody>
          <a:bodyPr wrap="none" rtlCol="0">
            <a:spAutoFit/>
          </a:bodyPr>
          <a:lstStyle/>
          <a:p>
            <a:r>
              <a:rPr lang="en-US" sz="2000" dirty="0" err="1"/>
              <a:t>Meinard</a:t>
            </a:r>
            <a:r>
              <a:rPr lang="en-US" sz="2000" dirty="0"/>
              <a:t> </a:t>
            </a:r>
            <a:r>
              <a:rPr lang="en-US" sz="2000" dirty="0" smtClean="0"/>
              <a:t>Müller</a:t>
            </a:r>
            <a:endParaRPr lang="en-US" sz="2000" dirty="0"/>
          </a:p>
          <a:p>
            <a:r>
              <a:rPr lang="en-US" sz="2000" dirty="0"/>
              <a:t>Fundamentals of Music Processing</a:t>
            </a:r>
          </a:p>
          <a:p>
            <a:r>
              <a:rPr lang="en-US" sz="2000" dirty="0"/>
              <a:t>Audio, Analysis, Algorithms, </a:t>
            </a:r>
            <a:r>
              <a:rPr lang="en-US" sz="2000" dirty="0" smtClean="0"/>
              <a:t>Applications</a:t>
            </a:r>
            <a:endParaRPr lang="en-US" sz="2000" dirty="0"/>
          </a:p>
          <a:p>
            <a:r>
              <a:rPr lang="en-US" sz="2000" dirty="0"/>
              <a:t>483 p., 249 illus., 30 illus. in </a:t>
            </a:r>
            <a:r>
              <a:rPr lang="en-US" sz="2000" dirty="0" smtClean="0"/>
              <a:t>color, hardcover</a:t>
            </a:r>
            <a:endParaRPr lang="en-US" sz="2000" dirty="0"/>
          </a:p>
          <a:p>
            <a:r>
              <a:rPr lang="en-US" sz="2000" dirty="0"/>
              <a:t>ISBN: 978-3-319-21944-8</a:t>
            </a:r>
          </a:p>
          <a:p>
            <a:r>
              <a:rPr lang="en-US" sz="2000" dirty="0"/>
              <a:t>Springer, 2015</a:t>
            </a:r>
            <a:endParaRPr lang="de-DE" sz="2000" dirty="0"/>
          </a:p>
        </p:txBody>
      </p:sp>
      <p:sp>
        <p:nvSpPr>
          <p:cNvPr id="13" name="TextBox 12"/>
          <p:cNvSpPr txBox="1"/>
          <p:nvPr/>
        </p:nvSpPr>
        <p:spPr>
          <a:xfrm>
            <a:off x="3614061" y="3599577"/>
            <a:ext cx="3150478" cy="707886"/>
          </a:xfrm>
          <a:prstGeom prst="rect">
            <a:avLst/>
          </a:prstGeom>
          <a:noFill/>
        </p:spPr>
        <p:txBody>
          <a:bodyPr wrap="none" rtlCol="0">
            <a:spAutoFit/>
          </a:bodyPr>
          <a:lstStyle/>
          <a:p>
            <a:r>
              <a:rPr lang="de-DE" sz="2000" dirty="0" err="1" smtClean="0"/>
              <a:t>Accompanying</a:t>
            </a:r>
            <a:r>
              <a:rPr lang="de-DE" sz="2000" dirty="0" smtClean="0"/>
              <a:t> </a:t>
            </a:r>
            <a:r>
              <a:rPr lang="de-DE" sz="2000" dirty="0" err="1" smtClean="0"/>
              <a:t>website</a:t>
            </a:r>
            <a:r>
              <a:rPr lang="de-DE" sz="2000" dirty="0" smtClean="0"/>
              <a:t>: </a:t>
            </a:r>
          </a:p>
          <a:p>
            <a:r>
              <a:rPr lang="de-DE" sz="2000" dirty="0" smtClean="0"/>
              <a:t>www.music-processing.de</a:t>
            </a:r>
            <a:endParaRPr lang="de-DE" sz="2000" dirty="0"/>
          </a:p>
        </p:txBody>
      </p:sp>
      <p:pic>
        <p:nvPicPr>
          <p:cNvPr id="1026" name="Picture 2" descr="Z:\Private\Publications\Mueller_Book_FundamentalsMusicProcessing\Springer\Buchdruck_Cover_Endorsement\CoverFront_97833192194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552" y="1347106"/>
            <a:ext cx="2835048" cy="425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67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1.2 </a:t>
            </a:r>
            <a:r>
              <a:rPr lang="de-DE" dirty="0" err="1" smtClean="0"/>
              <a:t>Symbolic</a:t>
            </a:r>
            <a:r>
              <a:rPr lang="de-DE" dirty="0" smtClean="0"/>
              <a:t>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1.15</a:t>
            </a:r>
            <a:endParaRPr lang="de-DE"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2060575"/>
            <a:ext cx="3268106" cy="2710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0" y="1844675"/>
            <a:ext cx="2369933" cy="165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4512" y="3422650"/>
            <a:ext cx="1004887" cy="117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1.16</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352772"/>
            <a:ext cx="2905125" cy="326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813047"/>
            <a:ext cx="3990308" cy="298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2057"/>
          <a:stretch/>
        </p:blipFill>
        <p:spPr bwMode="auto">
          <a:xfrm>
            <a:off x="2612501" y="4153085"/>
            <a:ext cx="6364145" cy="1968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1.17</a:t>
            </a:r>
            <a:endParaRPr lang="de-DE" dirty="0"/>
          </a:p>
        </p:txBody>
      </p:sp>
      <p:pic>
        <p:nvPicPr>
          <p:cNvPr id="348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12" y="1314450"/>
            <a:ext cx="7744781" cy="375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1.17</a:t>
            </a:r>
            <a:endParaRPr lang="de-DE" dirty="0"/>
          </a:p>
        </p:txBody>
      </p:sp>
      <p:pic>
        <p:nvPicPr>
          <p:cNvPr id="348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12" y="1314450"/>
            <a:ext cx="7744781" cy="375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12" y="1314450"/>
            <a:ext cx="7815491"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402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1.18</a:t>
            </a:r>
            <a:endParaRPr lang="de-DE"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340" y="1303480"/>
            <a:ext cx="7089775" cy="217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0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1.18</a:t>
            </a:r>
            <a:endParaRPr lang="de-DE"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340" y="1303480"/>
            <a:ext cx="7089775" cy="217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41" y="1303480"/>
            <a:ext cx="7089775" cy="463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881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1.19</a:t>
            </a:r>
            <a:endParaRPr lang="de-DE"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16" y="2247900"/>
            <a:ext cx="8686086" cy="20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1.20</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2376488"/>
            <a:ext cx="8520067" cy="223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388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Table 1.1</a:t>
            </a:r>
            <a:endParaRPr lang="de-DE"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26" y="1625600"/>
            <a:ext cx="7938949" cy="370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274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1.21</a:t>
            </a:r>
            <a:endParaRPr lang="de-DE"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508" y="1340991"/>
            <a:ext cx="6002984" cy="439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388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1</a:t>
            </a:r>
            <a:r>
              <a:rPr lang="de-DE" dirty="0"/>
              <a:t>: Music </a:t>
            </a:r>
            <a:r>
              <a:rPr lang="de-DE" dirty="0" err="1"/>
              <a:t>Representations</a:t>
            </a:r>
            <a:endParaRPr lang="de-DE" dirty="0"/>
          </a:p>
        </p:txBody>
      </p:sp>
      <p:sp>
        <p:nvSpPr>
          <p:cNvPr id="14" name="TextBox 13"/>
          <p:cNvSpPr txBox="1"/>
          <p:nvPr/>
        </p:nvSpPr>
        <p:spPr>
          <a:xfrm>
            <a:off x="561297" y="1087840"/>
            <a:ext cx="4456669" cy="1323439"/>
          </a:xfrm>
          <a:prstGeom prst="rect">
            <a:avLst/>
          </a:prstGeom>
          <a:noFill/>
        </p:spPr>
        <p:txBody>
          <a:bodyPr wrap="none" rtlCol="0">
            <a:spAutoFit/>
          </a:bodyPr>
          <a:lstStyle/>
          <a:p>
            <a:r>
              <a:rPr lang="de-DE" sz="2000" dirty="0" smtClean="0"/>
              <a:t>1.1	Sheet </a:t>
            </a:r>
            <a:r>
              <a:rPr lang="de-DE" sz="2000" dirty="0"/>
              <a:t>Music </a:t>
            </a:r>
            <a:r>
              <a:rPr lang="de-DE" sz="2000" dirty="0" err="1" smtClean="0"/>
              <a:t>Representations</a:t>
            </a:r>
            <a:endParaRPr lang="de-DE" sz="2000" dirty="0" smtClean="0"/>
          </a:p>
          <a:p>
            <a:r>
              <a:rPr lang="en-US" sz="2000" dirty="0" smtClean="0"/>
              <a:t>1.2 	Symbolic </a:t>
            </a:r>
            <a:r>
              <a:rPr lang="en-US" sz="2000" dirty="0"/>
              <a:t>Representations</a:t>
            </a:r>
          </a:p>
          <a:p>
            <a:r>
              <a:rPr lang="en-US" sz="2000" dirty="0" smtClean="0"/>
              <a:t>1.3 	Audio </a:t>
            </a:r>
            <a:r>
              <a:rPr lang="en-US" sz="2000" dirty="0"/>
              <a:t>Representation</a:t>
            </a:r>
          </a:p>
          <a:p>
            <a:r>
              <a:rPr lang="en-US" sz="2000" dirty="0" smtClean="0"/>
              <a:t>1.4	Further Notes</a:t>
            </a: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808" y="1087840"/>
            <a:ext cx="1985768" cy="104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561297" y="2997192"/>
            <a:ext cx="8176302" cy="1754326"/>
          </a:xfrm>
          <a:prstGeom prst="rect">
            <a:avLst/>
          </a:prstGeom>
        </p:spPr>
        <p:txBody>
          <a:bodyPr wrap="square">
            <a:spAutoFit/>
          </a:bodyPr>
          <a:lstStyle/>
          <a:p>
            <a:pPr algn="just"/>
            <a:r>
              <a:rPr lang="en-US" dirty="0"/>
              <a:t>Musical information can be represented in many different ways. In Chapter 1, we consider three widely used music representations: sheet music, symbolic, and audio representations. This first chapter also introduces basic terminology that is used throughout the book. In particular, we discuss musical and acoustic properties of audio signals including aspects such as frequency, pitch, dynamics, and timbre.</a:t>
            </a:r>
            <a:endParaRPr lang="de-DE" dirty="0"/>
          </a:p>
        </p:txBody>
      </p:sp>
    </p:spTree>
    <p:extLst>
      <p:ext uri="{BB962C8B-B14F-4D97-AF65-F5344CB8AC3E}">
        <p14:creationId xmlns:p14="http://schemas.microsoft.com/office/powerpoint/2010/main" val="395190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1.22</a:t>
            </a:r>
            <a:endParaRPr lang="de-DE" dirty="0"/>
          </a:p>
        </p:txBody>
      </p:sp>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7" y="1104671"/>
            <a:ext cx="6438217" cy="502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265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1.22</a:t>
            </a:r>
            <a:endParaRPr lang="de-DE"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99" y="1944996"/>
            <a:ext cx="5471885" cy="326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388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1.3 Audio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1.23</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9" y="1394426"/>
            <a:ext cx="3673338" cy="461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438" y="1409700"/>
            <a:ext cx="3612243" cy="459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388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1.4 Further Notes</a:t>
            </a:r>
            <a:endParaRPr lang="de-DE" dirty="0"/>
          </a:p>
        </p:txBody>
      </p:sp>
      <p:sp>
        <p:nvSpPr>
          <p:cNvPr id="3" name="Text Placeholder 2"/>
          <p:cNvSpPr>
            <a:spLocks noGrp="1"/>
          </p:cNvSpPr>
          <p:nvPr>
            <p:ph type="body" sz="quarter" idx="10"/>
          </p:nvPr>
        </p:nvSpPr>
        <p:spPr/>
        <p:txBody>
          <a:bodyPr/>
          <a:lstStyle/>
          <a:p>
            <a:r>
              <a:rPr lang="de-DE" dirty="0" smtClean="0"/>
              <a:t>Fig. 1.24</a:t>
            </a:r>
            <a:endParaRPr lang="de-DE"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766" y="2193925"/>
            <a:ext cx="8772526" cy="232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388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1 </a:t>
            </a:r>
            <a:r>
              <a:rPr lang="de-DE" dirty="0"/>
              <a:t>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Teaser</a:t>
            </a:r>
            <a:endParaRPr lang="de-DE"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049" y="1959429"/>
            <a:ext cx="6401435" cy="337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136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1.1 Sheet 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1.1</a:t>
            </a:r>
            <a:endParaRPr lang="de-DE"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611313"/>
            <a:ext cx="8097838"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pic>
    </p:spTree>
    <p:extLst>
      <p:ext uri="{BB962C8B-B14F-4D97-AF65-F5344CB8AC3E}">
        <p14:creationId xmlns:p14="http://schemas.microsoft.com/office/powerpoint/2010/main" val="143706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1.1 Sheet 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1.2</a:t>
            </a:r>
            <a:endParaRPr lang="de-DE"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94" y="4641850"/>
            <a:ext cx="850445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type="none" w="lg" len="lg"/>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84" y="1794057"/>
            <a:ext cx="8143875" cy="241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14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1.1 Sheet 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1.3</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 y="1982788"/>
            <a:ext cx="371475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1622425"/>
            <a:ext cx="36195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145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1.1 Sheet 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1.4</a:t>
            </a:r>
            <a:endParaRPr lang="de-DE"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746453"/>
            <a:ext cx="4227052" cy="146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681" y="3417515"/>
            <a:ext cx="3307940" cy="120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1841" y="4879607"/>
            <a:ext cx="3240583" cy="86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1.1 Sheet Music </a:t>
            </a:r>
            <a:r>
              <a:rPr lang="de-DE" dirty="0" err="1"/>
              <a:t>Representations</a:t>
            </a:r>
            <a:endParaRPr lang="de-DE" dirty="0"/>
          </a:p>
        </p:txBody>
      </p:sp>
      <p:sp>
        <p:nvSpPr>
          <p:cNvPr id="3" name="Text Placeholder 2"/>
          <p:cNvSpPr>
            <a:spLocks noGrp="1"/>
          </p:cNvSpPr>
          <p:nvPr>
            <p:ph type="body" sz="quarter" idx="10"/>
          </p:nvPr>
        </p:nvSpPr>
        <p:spPr/>
        <p:txBody>
          <a:bodyPr/>
          <a:lstStyle/>
          <a:p>
            <a:r>
              <a:rPr lang="de-DE" dirty="0" smtClean="0"/>
              <a:t>Fig. 1.5</a:t>
            </a:r>
            <a:endParaRPr lang="de-DE" dirty="0"/>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33" y="4005064"/>
            <a:ext cx="7312222" cy="199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52" y="1518040"/>
            <a:ext cx="7675887" cy="229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27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_Master">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333</Words>
  <Application>Microsoft Office PowerPoint</Application>
  <PresentationFormat>On-screen Show (4:3)</PresentationFormat>
  <Paragraphs>82</Paragraphs>
  <Slides>33</Slides>
  <Notes>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Title_Master</vt:lpstr>
      <vt:lpstr>Standarddesign</vt:lpstr>
      <vt:lpstr>Fundamentals of Music Processing</vt:lpstr>
      <vt:lpstr>Book: Fundamentals of Music Processing</vt:lpstr>
      <vt:lpstr>Chapter 1: Music Representations</vt:lpstr>
      <vt:lpstr>1 Music Representations</vt:lpstr>
      <vt:lpstr>1.1 Sheet Music Representations</vt:lpstr>
      <vt:lpstr>1.1 Sheet Music Representations</vt:lpstr>
      <vt:lpstr>1.1 Sheet Music Representations</vt:lpstr>
      <vt:lpstr>1.1 Sheet Music Representations</vt:lpstr>
      <vt:lpstr>1.1 Sheet Music Representations</vt:lpstr>
      <vt:lpstr>1.1 Sheet Music Representations</vt:lpstr>
      <vt:lpstr>1.1 Sheet Music Representations</vt:lpstr>
      <vt:lpstr>1.1 Sheet Music Representations</vt:lpstr>
      <vt:lpstr>1.1 Sheet Music Representations</vt:lpstr>
      <vt:lpstr>1.1 Sheet Music Representations</vt:lpstr>
      <vt:lpstr>1.2 Symbolic Representations</vt:lpstr>
      <vt:lpstr>1.2 Symbolic Representations</vt:lpstr>
      <vt:lpstr>1.2 Symbolic Representations</vt:lpstr>
      <vt:lpstr>1.2 Symbolic Representations</vt:lpstr>
      <vt:lpstr>1.2 Symbolic Representations</vt:lpstr>
      <vt:lpstr>1.2 Symbolic Representations</vt:lpstr>
      <vt:lpstr>1.3 Audio Representations</vt:lpstr>
      <vt:lpstr>1.3 Audio Representations</vt:lpstr>
      <vt:lpstr>1.3 Audio Representations</vt:lpstr>
      <vt:lpstr>1.3 Audio Representations</vt:lpstr>
      <vt:lpstr>1.3 Audio Representations</vt:lpstr>
      <vt:lpstr>1.3 Audio Representations</vt:lpstr>
      <vt:lpstr>1.3 Audio Representations</vt:lpstr>
      <vt:lpstr>1.3 Audio Representations</vt:lpstr>
      <vt:lpstr>1.3 Audio Representations</vt:lpstr>
      <vt:lpstr>1.3 Audio Representations</vt:lpstr>
      <vt:lpstr>1.3 Audio Representations</vt:lpstr>
      <vt:lpstr>1.3 Audio Representations</vt:lpstr>
      <vt:lpstr>1.4 Further Notes</vt:lpstr>
    </vt:vector>
  </TitlesOfParts>
  <Company>Fraunhofer IIS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tro</dc:creator>
  <cp:lastModifiedBy>Meinard Müller</cp:lastModifiedBy>
  <cp:revision>248</cp:revision>
  <cp:lastPrinted>2014-01-16T14:37:49Z</cp:lastPrinted>
  <dcterms:created xsi:type="dcterms:W3CDTF">2013-07-10T07:58:44Z</dcterms:created>
  <dcterms:modified xsi:type="dcterms:W3CDTF">2015-09-11T06:07:54Z</dcterms:modified>
</cp:coreProperties>
</file>